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 id="2147483859" r:id="rId2"/>
  </p:sldMasterIdLst>
  <p:notesMasterIdLst>
    <p:notesMasterId r:id="rId32"/>
  </p:notesMasterIdLst>
  <p:handoutMasterIdLst>
    <p:handoutMasterId r:id="rId33"/>
  </p:handoutMasterIdLst>
  <p:sldIdLst>
    <p:sldId id="638" r:id="rId3"/>
    <p:sldId id="640" r:id="rId4"/>
    <p:sldId id="864" r:id="rId5"/>
    <p:sldId id="878" r:id="rId6"/>
    <p:sldId id="866" r:id="rId7"/>
    <p:sldId id="885" r:id="rId8"/>
    <p:sldId id="886" r:id="rId9"/>
    <p:sldId id="887" r:id="rId10"/>
    <p:sldId id="867" r:id="rId11"/>
    <p:sldId id="877" r:id="rId12"/>
    <p:sldId id="880" r:id="rId13"/>
    <p:sldId id="889" r:id="rId14"/>
    <p:sldId id="868" r:id="rId15"/>
    <p:sldId id="869" r:id="rId16"/>
    <p:sldId id="884" r:id="rId17"/>
    <p:sldId id="890" r:id="rId18"/>
    <p:sldId id="891" r:id="rId19"/>
    <p:sldId id="874" r:id="rId20"/>
    <p:sldId id="892" r:id="rId21"/>
    <p:sldId id="893" r:id="rId22"/>
    <p:sldId id="894" r:id="rId23"/>
    <p:sldId id="895" r:id="rId24"/>
    <p:sldId id="896" r:id="rId25"/>
    <p:sldId id="897" r:id="rId26"/>
    <p:sldId id="888" r:id="rId27"/>
    <p:sldId id="879" r:id="rId28"/>
    <p:sldId id="876" r:id="rId29"/>
    <p:sldId id="883" r:id="rId30"/>
    <p:sldId id="881" r:id="rId31"/>
  </p:sldIdLst>
  <p:sldSz cx="9144000" cy="5143500" type="screen16x9"/>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2D050"/>
    <a:srgbClr val="FD4541"/>
    <a:srgbClr val="FD150F"/>
    <a:srgbClr val="C0504D"/>
    <a:srgbClr val="406FB8"/>
    <a:srgbClr val="2A4A7C"/>
    <a:srgbClr val="0099C8"/>
    <a:srgbClr val="566FCC"/>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91" autoAdjust="0"/>
    <p:restoredTop sz="88241" autoAdjust="0"/>
  </p:normalViewPr>
  <p:slideViewPr>
    <p:cSldViewPr>
      <p:cViewPr varScale="1">
        <p:scale>
          <a:sx n="105" d="100"/>
          <a:sy n="105" d="100"/>
        </p:scale>
        <p:origin x="86" y="76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2074"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4719" cy="465933"/>
          </a:xfrm>
          <a:prstGeom prst="rect">
            <a:avLst/>
          </a:prstGeom>
        </p:spPr>
        <p:txBody>
          <a:bodyPr vert="horz" lIns="92295" tIns="46148" rIns="92295" bIns="46148" rtlCol="0"/>
          <a:lstStyle>
            <a:lvl1pPr algn="l">
              <a:defRPr sz="1200"/>
            </a:lvl1pPr>
          </a:lstStyle>
          <a:p>
            <a:endParaRPr lang="en-US"/>
          </a:p>
        </p:txBody>
      </p:sp>
      <p:sp>
        <p:nvSpPr>
          <p:cNvPr id="3" name="Date Placeholder 2"/>
          <p:cNvSpPr>
            <a:spLocks noGrp="1"/>
          </p:cNvSpPr>
          <p:nvPr>
            <p:ph type="dt" sz="quarter" idx="1"/>
          </p:nvPr>
        </p:nvSpPr>
        <p:spPr>
          <a:xfrm>
            <a:off x="3979934" y="2"/>
            <a:ext cx="3044719" cy="465933"/>
          </a:xfrm>
          <a:prstGeom prst="rect">
            <a:avLst/>
          </a:prstGeom>
        </p:spPr>
        <p:txBody>
          <a:bodyPr vert="horz" lIns="92295" tIns="46148" rIns="92295" bIns="46148" rtlCol="0"/>
          <a:lstStyle>
            <a:lvl1pPr algn="r">
              <a:defRPr sz="1200"/>
            </a:lvl1pPr>
          </a:lstStyle>
          <a:p>
            <a:r>
              <a:rPr lang="en-US"/>
              <a:t>3/25/2020</a:t>
            </a:r>
          </a:p>
        </p:txBody>
      </p:sp>
      <p:sp>
        <p:nvSpPr>
          <p:cNvPr id="4" name="Footer Placeholder 3"/>
          <p:cNvSpPr>
            <a:spLocks noGrp="1"/>
          </p:cNvSpPr>
          <p:nvPr>
            <p:ph type="ftr" sz="quarter" idx="2"/>
          </p:nvPr>
        </p:nvSpPr>
        <p:spPr>
          <a:xfrm>
            <a:off x="2" y="8844753"/>
            <a:ext cx="3044719" cy="465933"/>
          </a:xfrm>
          <a:prstGeom prst="rect">
            <a:avLst/>
          </a:prstGeom>
        </p:spPr>
        <p:txBody>
          <a:bodyPr vert="horz" lIns="92295" tIns="46148" rIns="92295" bIns="46148" rtlCol="0" anchor="b"/>
          <a:lstStyle>
            <a:lvl1pPr algn="l">
              <a:defRPr sz="1200"/>
            </a:lvl1pPr>
          </a:lstStyle>
          <a:p>
            <a:endParaRPr lang="en-US"/>
          </a:p>
        </p:txBody>
      </p:sp>
      <p:sp>
        <p:nvSpPr>
          <p:cNvPr id="5" name="Slide Number Placeholder 4"/>
          <p:cNvSpPr>
            <a:spLocks noGrp="1"/>
          </p:cNvSpPr>
          <p:nvPr>
            <p:ph type="sldNum" sz="quarter" idx="3"/>
          </p:nvPr>
        </p:nvSpPr>
        <p:spPr>
          <a:xfrm>
            <a:off x="3979934" y="8844753"/>
            <a:ext cx="3044719" cy="465933"/>
          </a:xfrm>
          <a:prstGeom prst="rect">
            <a:avLst/>
          </a:prstGeom>
        </p:spPr>
        <p:txBody>
          <a:bodyPr vert="horz" lIns="92295" tIns="46148" rIns="92295" bIns="46148" rtlCol="0" anchor="b"/>
          <a:lstStyle>
            <a:lvl1pPr algn="r">
              <a:defRPr sz="1200"/>
            </a:lvl1pPr>
          </a:lstStyle>
          <a:p>
            <a:fld id="{97756D94-DEB7-439B-970B-66D0947DE936}" type="slidenum">
              <a:rPr lang="en-US" smtClean="0"/>
              <a:t>‹#›</a:t>
            </a:fld>
            <a:endParaRPr lang="en-US"/>
          </a:p>
        </p:txBody>
      </p:sp>
    </p:spTree>
    <p:extLst>
      <p:ext uri="{BB962C8B-B14F-4D97-AF65-F5344CB8AC3E}">
        <p14:creationId xmlns:p14="http://schemas.microsoft.com/office/powerpoint/2010/main" val="364473833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4719" cy="465614"/>
          </a:xfrm>
          <a:prstGeom prst="rect">
            <a:avLst/>
          </a:prstGeom>
        </p:spPr>
        <p:txBody>
          <a:bodyPr vert="horz" lIns="92295" tIns="46148" rIns="92295" bIns="46148" rtlCol="0"/>
          <a:lstStyle>
            <a:lvl1pPr algn="l">
              <a:defRPr sz="1200"/>
            </a:lvl1pPr>
          </a:lstStyle>
          <a:p>
            <a:endParaRPr lang="en-US"/>
          </a:p>
        </p:txBody>
      </p:sp>
      <p:sp>
        <p:nvSpPr>
          <p:cNvPr id="3" name="Date Placeholder 2"/>
          <p:cNvSpPr>
            <a:spLocks noGrp="1"/>
          </p:cNvSpPr>
          <p:nvPr>
            <p:ph type="dt" idx="1"/>
          </p:nvPr>
        </p:nvSpPr>
        <p:spPr>
          <a:xfrm>
            <a:off x="3979934" y="0"/>
            <a:ext cx="3044719" cy="465614"/>
          </a:xfrm>
          <a:prstGeom prst="rect">
            <a:avLst/>
          </a:prstGeom>
        </p:spPr>
        <p:txBody>
          <a:bodyPr vert="horz" lIns="92295" tIns="46148" rIns="92295" bIns="46148" rtlCol="0"/>
          <a:lstStyle>
            <a:lvl1pPr algn="r">
              <a:defRPr sz="1200"/>
            </a:lvl1pPr>
          </a:lstStyle>
          <a:p>
            <a:r>
              <a:rPr lang="en-US"/>
              <a:t>3/25/2020</a:t>
            </a:r>
          </a:p>
        </p:txBody>
      </p:sp>
      <p:sp>
        <p:nvSpPr>
          <p:cNvPr id="4" name="Slide Image Placeholder 3"/>
          <p:cNvSpPr>
            <a:spLocks noGrp="1" noRot="1" noChangeAspect="1"/>
          </p:cNvSpPr>
          <p:nvPr>
            <p:ph type="sldImg" idx="2"/>
          </p:nvPr>
        </p:nvSpPr>
        <p:spPr>
          <a:xfrm>
            <a:off x="407988" y="698500"/>
            <a:ext cx="6210300" cy="3492500"/>
          </a:xfrm>
          <a:prstGeom prst="rect">
            <a:avLst/>
          </a:prstGeom>
          <a:noFill/>
          <a:ln w="12700">
            <a:solidFill>
              <a:prstClr val="black"/>
            </a:solidFill>
          </a:ln>
        </p:spPr>
        <p:txBody>
          <a:bodyPr vert="horz" lIns="92295" tIns="46148" rIns="92295" bIns="46148" rtlCol="0" anchor="ctr"/>
          <a:lstStyle/>
          <a:p>
            <a:endParaRPr lang="en-US"/>
          </a:p>
        </p:txBody>
      </p:sp>
      <p:sp>
        <p:nvSpPr>
          <p:cNvPr id="5" name="Notes Placeholder 4"/>
          <p:cNvSpPr>
            <a:spLocks noGrp="1"/>
          </p:cNvSpPr>
          <p:nvPr>
            <p:ph type="body" sz="quarter" idx="3"/>
          </p:nvPr>
        </p:nvSpPr>
        <p:spPr>
          <a:xfrm>
            <a:off x="702629" y="4423331"/>
            <a:ext cx="5621020" cy="4190524"/>
          </a:xfrm>
          <a:prstGeom prst="rect">
            <a:avLst/>
          </a:prstGeom>
        </p:spPr>
        <p:txBody>
          <a:bodyPr vert="horz" lIns="92295" tIns="46148" rIns="92295" bIns="4614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45047"/>
            <a:ext cx="3044719" cy="465614"/>
          </a:xfrm>
          <a:prstGeom prst="rect">
            <a:avLst/>
          </a:prstGeom>
        </p:spPr>
        <p:txBody>
          <a:bodyPr vert="horz" lIns="92295" tIns="46148" rIns="92295" bIns="46148" rtlCol="0" anchor="b"/>
          <a:lstStyle>
            <a:lvl1pPr algn="l">
              <a:defRPr sz="1200"/>
            </a:lvl1pPr>
          </a:lstStyle>
          <a:p>
            <a:endParaRPr lang="en-US"/>
          </a:p>
        </p:txBody>
      </p:sp>
      <p:sp>
        <p:nvSpPr>
          <p:cNvPr id="7" name="Slide Number Placeholder 6"/>
          <p:cNvSpPr>
            <a:spLocks noGrp="1"/>
          </p:cNvSpPr>
          <p:nvPr>
            <p:ph type="sldNum" sz="quarter" idx="5"/>
          </p:nvPr>
        </p:nvSpPr>
        <p:spPr>
          <a:xfrm>
            <a:off x="3979934" y="8845047"/>
            <a:ext cx="3044719" cy="465614"/>
          </a:xfrm>
          <a:prstGeom prst="rect">
            <a:avLst/>
          </a:prstGeom>
        </p:spPr>
        <p:txBody>
          <a:bodyPr vert="horz" lIns="92295" tIns="46148" rIns="92295" bIns="46148" rtlCol="0" anchor="b"/>
          <a:lstStyle>
            <a:lvl1pPr algn="r">
              <a:defRPr sz="1200"/>
            </a:lvl1pPr>
          </a:lstStyle>
          <a:p>
            <a:fld id="{5E9FE132-7E79-450E-8454-F4C225BFB87C}" type="slidenum">
              <a:rPr lang="en-US" smtClean="0"/>
              <a:t>‹#›</a:t>
            </a:fld>
            <a:endParaRPr lang="en-US"/>
          </a:p>
        </p:txBody>
      </p:sp>
    </p:spTree>
    <p:extLst>
      <p:ext uri="{BB962C8B-B14F-4D97-AF65-F5344CB8AC3E}">
        <p14:creationId xmlns:p14="http://schemas.microsoft.com/office/powerpoint/2010/main" val="284668502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Verdana" panose="020B0604030504040204" pitchFamily="34" charset="0"/>
                <a:ea typeface="Verdana" panose="020B0604030504040204" pitchFamily="34" charset="0"/>
              </a:rPr>
              <a:t>Good afternoon La Quinta residents and businesses!</a:t>
            </a:r>
          </a:p>
          <a:p>
            <a:endParaRPr lang="en-US" sz="1600" b="1" dirty="0">
              <a:latin typeface="Verdana" panose="020B0604030504040204" pitchFamily="34" charset="0"/>
              <a:ea typeface="Verdana" panose="020B0604030504040204" pitchFamily="34" charset="0"/>
            </a:endParaRPr>
          </a:p>
          <a:p>
            <a:r>
              <a:rPr lang="en-US" sz="1600" b="1" dirty="0">
                <a:latin typeface="Verdana" panose="020B0604030504040204" pitchFamily="34" charset="0"/>
                <a:ea typeface="Verdana" panose="020B0604030504040204" pitchFamily="34" charset="0"/>
              </a:rPr>
              <a:t>Thank you for your participation in today’s webinar about Senate Bill 1383, the Short-Lived Climate Pollutants Law, and how this will affect you in La Quinta.</a:t>
            </a:r>
          </a:p>
          <a:p>
            <a:endParaRPr lang="en-US" sz="1600" b="1">
              <a:latin typeface="Verdana" panose="020B0604030504040204" pitchFamily="34" charset="0"/>
              <a:ea typeface="Verdana" panose="020B0604030504040204" pitchFamily="34" charset="0"/>
            </a:endParaRPr>
          </a:p>
          <a:p>
            <a:r>
              <a:rPr lang="en-US" sz="1600" b="1">
                <a:latin typeface="Verdana" panose="020B0604030504040204" pitchFamily="34" charset="0"/>
                <a:ea typeface="Verdana" panose="020B0604030504040204" pitchFamily="34" charset="0"/>
              </a:rPr>
              <a:t>Let’s </a:t>
            </a:r>
            <a:r>
              <a:rPr lang="en-US" sz="1600" b="1" dirty="0">
                <a:latin typeface="Verdana" panose="020B0604030504040204" pitchFamily="34" charset="0"/>
                <a:ea typeface="Verdana" panose="020B0604030504040204" pitchFamily="34" charset="0"/>
              </a:rPr>
              <a:t>go over some housekeeping items first before proceeding with today’s agenda.</a:t>
            </a:r>
          </a:p>
        </p:txBody>
      </p:sp>
      <p:sp>
        <p:nvSpPr>
          <p:cNvPr id="4" name="Date Placeholder 3"/>
          <p:cNvSpPr>
            <a:spLocks noGrp="1"/>
          </p:cNvSpPr>
          <p:nvPr>
            <p:ph type="dt" idx="1"/>
          </p:nvPr>
        </p:nvSpPr>
        <p:spPr/>
        <p:txBody>
          <a:bodyPr/>
          <a:lstStyle/>
          <a:p>
            <a:r>
              <a:rPr lang="en-US"/>
              <a:t>3/25/2020</a:t>
            </a:r>
          </a:p>
        </p:txBody>
      </p:sp>
      <p:sp>
        <p:nvSpPr>
          <p:cNvPr id="5" name="Slide Number Placeholder 4"/>
          <p:cNvSpPr>
            <a:spLocks noGrp="1"/>
          </p:cNvSpPr>
          <p:nvPr>
            <p:ph type="sldNum" sz="quarter" idx="5"/>
          </p:nvPr>
        </p:nvSpPr>
        <p:spPr/>
        <p:txBody>
          <a:bodyPr/>
          <a:lstStyle/>
          <a:p>
            <a:fld id="{5E9FE132-7E79-450E-8454-F4C225BFB87C}" type="slidenum">
              <a:rPr lang="en-US" smtClean="0"/>
              <a:t>1</a:t>
            </a:fld>
            <a:endParaRPr lang="en-US"/>
          </a:p>
        </p:txBody>
      </p:sp>
    </p:spTree>
    <p:extLst>
      <p:ext uri="{BB962C8B-B14F-4D97-AF65-F5344CB8AC3E}">
        <p14:creationId xmlns:p14="http://schemas.microsoft.com/office/powerpoint/2010/main" val="366439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solidFill>
                  <a:srgbClr val="2B2D33"/>
                </a:solidFill>
                <a:latin typeface="Verdana" panose="020B0604030504040204" pitchFamily="34" charset="0"/>
                <a:ea typeface="Verdana" panose="020B0604030504040204" pitchFamily="34" charset="0"/>
              </a:rPr>
              <a:t>Why is SB 1383 important?</a:t>
            </a:r>
          </a:p>
          <a:p>
            <a:pPr marL="634559" lvl="1" indent="-173062" defTabSz="922995">
              <a:buFont typeface="Arial" panose="020B0604020202020204" pitchFamily="34" charset="0"/>
              <a:buChar char="•"/>
              <a:defRPr/>
            </a:pPr>
            <a:r>
              <a:rPr lang="en-US" sz="1400" b="1" dirty="0">
                <a:solidFill>
                  <a:srgbClr val="000000"/>
                </a:solidFill>
                <a:latin typeface="Verdana" panose="020B0604030504040204" pitchFamily="34" charset="0"/>
                <a:ea typeface="Verdana" panose="020B0604030504040204" pitchFamily="34" charset="0"/>
              </a:rPr>
              <a:t>Organic waste in landfills emit 20% of the state’s </a:t>
            </a:r>
            <a:r>
              <a:rPr lang="en-US" sz="1400" b="1" u="sng" dirty="0">
                <a:solidFill>
                  <a:srgbClr val="000000"/>
                </a:solidFill>
                <a:latin typeface="Verdana" panose="020B0604030504040204" pitchFamily="34" charset="0"/>
                <a:ea typeface="Verdana" panose="020B0604030504040204" pitchFamily="34" charset="0"/>
              </a:rPr>
              <a:t>methane</a:t>
            </a:r>
            <a:r>
              <a:rPr lang="en-US" sz="1400" b="1" dirty="0">
                <a:solidFill>
                  <a:srgbClr val="000000"/>
                </a:solidFill>
                <a:latin typeface="Verdana" panose="020B0604030504040204" pitchFamily="34" charset="0"/>
                <a:ea typeface="Verdana" panose="020B0604030504040204" pitchFamily="34" charset="0"/>
              </a:rPr>
              <a:t>, </a:t>
            </a:r>
            <a:r>
              <a:rPr lang="en-US" sz="1400" b="1" u="sng" dirty="0">
                <a:solidFill>
                  <a:srgbClr val="000000"/>
                </a:solidFill>
                <a:latin typeface="Verdana" panose="020B0604030504040204" pitchFamily="34" charset="0"/>
                <a:ea typeface="Verdana" panose="020B0604030504040204" pitchFamily="34" charset="0"/>
              </a:rPr>
              <a:t>a super pollutant 84 times more potent than carbon dioxide</a:t>
            </a:r>
            <a:r>
              <a:rPr lang="en-US" sz="1400" b="1" dirty="0">
                <a:solidFill>
                  <a:srgbClr val="000000"/>
                </a:solidFill>
                <a:latin typeface="Verdana" panose="020B0604030504040204" pitchFamily="34" charset="0"/>
                <a:ea typeface="Verdana" panose="020B0604030504040204" pitchFamily="34" charset="0"/>
              </a:rPr>
              <a:t>. </a:t>
            </a:r>
          </a:p>
          <a:p>
            <a:pPr marL="634559" lvl="1" indent="-173062" defTabSz="922995">
              <a:buFont typeface="Arial" panose="020B0604020202020204" pitchFamily="34" charset="0"/>
              <a:buChar char="•"/>
              <a:defRPr/>
            </a:pPr>
            <a:r>
              <a:rPr lang="en-US" sz="1400" b="1" dirty="0">
                <a:solidFill>
                  <a:srgbClr val="000000"/>
                </a:solidFill>
                <a:latin typeface="Verdana" panose="020B0604030504040204" pitchFamily="34" charset="0"/>
                <a:ea typeface="Verdana" panose="020B0604030504040204" pitchFamily="34" charset="0"/>
              </a:rPr>
              <a:t>Organic waste makes up 1/3 of what Californians send to landfills.</a:t>
            </a:r>
            <a:endParaRPr lang="en-US" sz="1400" b="1" dirty="0">
              <a:solidFill>
                <a:srgbClr val="454545"/>
              </a:solidFill>
              <a:latin typeface="Verdana" panose="020B0604030504040204" pitchFamily="34" charset="0"/>
              <a:ea typeface="Verdana" panose="020B0604030504040204" pitchFamily="34" charset="0"/>
            </a:endParaRPr>
          </a:p>
          <a:p>
            <a:pPr marL="634559" lvl="1" indent="-173062">
              <a:buFont typeface="Arial" panose="020B0604020202020204" pitchFamily="34" charset="0"/>
              <a:buChar char="•"/>
            </a:pPr>
            <a:r>
              <a:rPr lang="en-US" sz="1400" b="1" dirty="0">
                <a:solidFill>
                  <a:srgbClr val="000000"/>
                </a:solidFill>
                <a:latin typeface="Verdana" panose="020B0604030504040204" pitchFamily="34" charset="0"/>
                <a:ea typeface="Verdana" panose="020B0604030504040204" pitchFamily="34" charset="0"/>
              </a:rPr>
              <a:t>The State is committed to reducing these harmful super-pollutants, improving the health of all, and creating green jobs.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Verdana" panose="020B0604030504040204" pitchFamily="34" charset="0"/>
                <a:ea typeface="Verdana" panose="020B0604030504040204" pitchFamily="34" charset="0"/>
              </a:rPr>
              <a:t>Some cities in CA already have residential organic waste separation and collection services. SB 1383 mandates that all remaining CA cities do the same starting in 2022.</a:t>
            </a:r>
          </a:p>
        </p:txBody>
      </p:sp>
      <p:sp>
        <p:nvSpPr>
          <p:cNvPr id="4" name="Date Placeholder 3"/>
          <p:cNvSpPr>
            <a:spLocks noGrp="1"/>
          </p:cNvSpPr>
          <p:nvPr>
            <p:ph type="dt" idx="1"/>
          </p:nvPr>
        </p:nvSpPr>
        <p:spPr/>
        <p:txBody>
          <a:bodyPr/>
          <a:lstStyle/>
          <a:p>
            <a:r>
              <a:rPr lang="en-US"/>
              <a:t>3/25/2020</a:t>
            </a:r>
          </a:p>
        </p:txBody>
      </p:sp>
      <p:sp>
        <p:nvSpPr>
          <p:cNvPr id="5" name="Slide Number Placeholder 4"/>
          <p:cNvSpPr>
            <a:spLocks noGrp="1"/>
          </p:cNvSpPr>
          <p:nvPr>
            <p:ph type="sldNum" sz="quarter" idx="5"/>
          </p:nvPr>
        </p:nvSpPr>
        <p:spPr/>
        <p:txBody>
          <a:bodyPr/>
          <a:lstStyle/>
          <a:p>
            <a:fld id="{5E9FE132-7E79-450E-8454-F4C225BFB87C}" type="slidenum">
              <a:rPr lang="en-US" smtClean="0"/>
              <a:t>10</a:t>
            </a:fld>
            <a:endParaRPr lang="en-US"/>
          </a:p>
        </p:txBody>
      </p:sp>
    </p:spTree>
    <p:extLst>
      <p:ext uri="{BB962C8B-B14F-4D97-AF65-F5344CB8AC3E}">
        <p14:creationId xmlns:p14="http://schemas.microsoft.com/office/powerpoint/2010/main" val="846823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95">
              <a:defRPr/>
            </a:pPr>
            <a:r>
              <a:rPr lang="en-US" sz="1400" b="1" dirty="0">
                <a:solidFill>
                  <a:srgbClr val="111111"/>
                </a:solidFill>
                <a:latin typeface="Verdana" panose="020B0604030504040204" pitchFamily="34" charset="0"/>
                <a:ea typeface="Verdana" panose="020B0604030504040204" pitchFamily="34" charset="0"/>
              </a:rPr>
              <a:t>What is Organic Waste?</a:t>
            </a:r>
          </a:p>
          <a:p>
            <a:pPr defTabSz="922995">
              <a:defRPr/>
            </a:pPr>
            <a:endParaRPr lang="en-US" sz="1400" b="1" dirty="0">
              <a:solidFill>
                <a:srgbClr val="111111"/>
              </a:solidFill>
              <a:latin typeface="Verdana" panose="020B0604030504040204" pitchFamily="34" charset="0"/>
              <a:ea typeface="Verdana" panose="020B0604030504040204" pitchFamily="34" charset="0"/>
            </a:endParaRPr>
          </a:p>
          <a:p>
            <a:pPr defTabSz="922995">
              <a:defRPr/>
            </a:pPr>
            <a:r>
              <a:rPr lang="en-US" sz="1400" b="1" dirty="0">
                <a:solidFill>
                  <a:srgbClr val="111111"/>
                </a:solidFill>
                <a:latin typeface="Verdana" panose="020B0604030504040204" pitchFamily="34" charset="0"/>
                <a:ea typeface="Verdana" panose="020B0604030504040204" pitchFamily="34" charset="0"/>
              </a:rPr>
              <a:t>You may already be aware of Green Waste such as landscape debris and lawn trimmings.</a:t>
            </a:r>
          </a:p>
          <a:p>
            <a:pPr defTabSz="922995">
              <a:defRPr/>
            </a:pPr>
            <a:endParaRPr lang="en-US" sz="1400" b="1" dirty="0">
              <a:solidFill>
                <a:srgbClr val="111111"/>
              </a:solidFill>
              <a:latin typeface="Verdana" panose="020B0604030504040204" pitchFamily="34" charset="0"/>
              <a:ea typeface="Verdana" panose="020B0604030504040204" pitchFamily="34" charset="0"/>
            </a:endParaRPr>
          </a:p>
          <a:p>
            <a:pPr defTabSz="922995">
              <a:defRPr/>
            </a:pPr>
            <a:r>
              <a:rPr lang="en-US" sz="1400" b="1" dirty="0">
                <a:solidFill>
                  <a:srgbClr val="111111"/>
                </a:solidFill>
                <a:latin typeface="Verdana" panose="020B0604030504040204" pitchFamily="34" charset="0"/>
                <a:ea typeface="Verdana" panose="020B0604030504040204" pitchFamily="34" charset="0"/>
              </a:rPr>
              <a:t>Organic Waste includes these items as well as food waste, soiled paper, and soiled cardboard.</a:t>
            </a:r>
          </a:p>
          <a:p>
            <a:pPr defTabSz="922995">
              <a:defRPr/>
            </a:pPr>
            <a:endParaRPr lang="en-US" sz="1400" b="1" dirty="0">
              <a:solidFill>
                <a:srgbClr val="111111"/>
              </a:solidFill>
              <a:latin typeface="Verdana" panose="020B0604030504040204" pitchFamily="34" charset="0"/>
              <a:ea typeface="Verdana" panose="020B0604030504040204" pitchFamily="34" charset="0"/>
            </a:endParaRPr>
          </a:p>
          <a:p>
            <a:pPr defTabSz="922995">
              <a:defRPr/>
            </a:pPr>
            <a:r>
              <a:rPr lang="en-US" sz="1400" b="1" dirty="0">
                <a:solidFill>
                  <a:srgbClr val="111111"/>
                </a:solidFill>
                <a:latin typeface="Verdana" panose="020B0604030504040204" pitchFamily="34" charset="0"/>
                <a:ea typeface="Verdana" panose="020B0604030504040204" pitchFamily="34" charset="0"/>
              </a:rPr>
              <a:t>Food Waste includes food prep scraps before the meal and what is left on the plate after the meal.</a:t>
            </a:r>
          </a:p>
          <a:p>
            <a:pPr defTabSz="922995">
              <a:defRPr/>
            </a:pPr>
            <a:endParaRPr lang="en-US" sz="1400" b="1" dirty="0">
              <a:solidFill>
                <a:srgbClr val="111111"/>
              </a:solidFill>
              <a:latin typeface="Verdana" panose="020B0604030504040204" pitchFamily="34" charset="0"/>
              <a:ea typeface="Verdana" panose="020B0604030504040204" pitchFamily="34" charset="0"/>
            </a:endParaRPr>
          </a:p>
          <a:p>
            <a:pPr defTabSz="922995">
              <a:defRPr/>
            </a:pPr>
            <a:r>
              <a:rPr lang="en-US" sz="1400" b="1" dirty="0">
                <a:solidFill>
                  <a:srgbClr val="111111"/>
                </a:solidFill>
                <a:latin typeface="Verdana" panose="020B0604030504040204" pitchFamily="34" charset="0"/>
                <a:ea typeface="Verdana" panose="020B0604030504040204" pitchFamily="34" charset="0"/>
              </a:rPr>
              <a:t>Soiled Paper and Cardboard means greasy pizza boxes and paper plates, cups, and napkins.</a:t>
            </a:r>
            <a:endParaRPr lang="en-US" sz="1400" dirty="0">
              <a:solidFill>
                <a:srgbClr val="111111"/>
              </a:solidFill>
              <a:latin typeface="Verdana" panose="020B0604030504040204" pitchFamily="34" charset="0"/>
              <a:ea typeface="Verdana" panose="020B0604030504040204" pitchFamily="34" charset="0"/>
            </a:endParaRPr>
          </a:p>
        </p:txBody>
      </p:sp>
      <p:sp>
        <p:nvSpPr>
          <p:cNvPr id="4" name="Date Placeholder 3"/>
          <p:cNvSpPr>
            <a:spLocks noGrp="1"/>
          </p:cNvSpPr>
          <p:nvPr>
            <p:ph type="dt" idx="1"/>
          </p:nvPr>
        </p:nvSpPr>
        <p:spPr/>
        <p:txBody>
          <a:bodyPr/>
          <a:lstStyle/>
          <a:p>
            <a:r>
              <a:rPr lang="en-US"/>
              <a:t>3/25/2020</a:t>
            </a:r>
          </a:p>
        </p:txBody>
      </p:sp>
      <p:sp>
        <p:nvSpPr>
          <p:cNvPr id="5" name="Slide Number Placeholder 4"/>
          <p:cNvSpPr>
            <a:spLocks noGrp="1"/>
          </p:cNvSpPr>
          <p:nvPr>
            <p:ph type="sldNum" sz="quarter" idx="5"/>
          </p:nvPr>
        </p:nvSpPr>
        <p:spPr/>
        <p:txBody>
          <a:bodyPr/>
          <a:lstStyle/>
          <a:p>
            <a:fld id="{5E9FE132-7E79-450E-8454-F4C225BFB87C}" type="slidenum">
              <a:rPr lang="en-US" smtClean="0"/>
              <a:t>11</a:t>
            </a:fld>
            <a:endParaRPr lang="en-US"/>
          </a:p>
        </p:txBody>
      </p:sp>
    </p:spTree>
    <p:extLst>
      <p:ext uri="{BB962C8B-B14F-4D97-AF65-F5344CB8AC3E}">
        <p14:creationId xmlns:p14="http://schemas.microsoft.com/office/powerpoint/2010/main" val="1227841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Verdana" panose="020B0604030504040204" pitchFamily="34" charset="0"/>
                <a:ea typeface="Verdana" panose="020B0604030504040204" pitchFamily="34" charset="0"/>
              </a:rPr>
              <a:t>Clara</a:t>
            </a:r>
          </a:p>
        </p:txBody>
      </p:sp>
      <p:sp>
        <p:nvSpPr>
          <p:cNvPr id="4" name="Date Placeholder 3"/>
          <p:cNvSpPr>
            <a:spLocks noGrp="1"/>
          </p:cNvSpPr>
          <p:nvPr>
            <p:ph type="dt" idx="1"/>
          </p:nvPr>
        </p:nvSpPr>
        <p:spPr/>
        <p:txBody>
          <a:bodyPr/>
          <a:lstStyle/>
          <a:p>
            <a:r>
              <a:rPr lang="en-US"/>
              <a:t>3/25/2020</a:t>
            </a:r>
          </a:p>
        </p:txBody>
      </p:sp>
      <p:sp>
        <p:nvSpPr>
          <p:cNvPr id="5" name="Slide Number Placeholder 4"/>
          <p:cNvSpPr>
            <a:spLocks noGrp="1"/>
          </p:cNvSpPr>
          <p:nvPr>
            <p:ph type="sldNum" sz="quarter" idx="5"/>
          </p:nvPr>
        </p:nvSpPr>
        <p:spPr/>
        <p:txBody>
          <a:bodyPr/>
          <a:lstStyle/>
          <a:p>
            <a:fld id="{5E9FE132-7E79-450E-8454-F4C225BFB87C}" type="slidenum">
              <a:rPr lang="en-US" smtClean="0"/>
              <a:t>12</a:t>
            </a:fld>
            <a:endParaRPr lang="en-US"/>
          </a:p>
        </p:txBody>
      </p:sp>
    </p:spTree>
    <p:extLst>
      <p:ext uri="{BB962C8B-B14F-4D97-AF65-F5344CB8AC3E}">
        <p14:creationId xmlns:p14="http://schemas.microsoft.com/office/powerpoint/2010/main" val="343026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95">
              <a:defRPr/>
            </a:pPr>
            <a:r>
              <a:rPr lang="en-US" sz="1600" b="1" dirty="0">
                <a:latin typeface="Verdana" panose="020B0604030504040204" pitchFamily="34" charset="0"/>
                <a:ea typeface="Verdana" panose="020B0604030504040204" pitchFamily="34" charset="0"/>
              </a:rPr>
              <a:t>Donating unused food to a local food bank always helps out the community’s neediest, but SB 1383 only mandates businesses to start an Edible Food Recovery program.</a:t>
            </a:r>
          </a:p>
          <a:p>
            <a:pPr defTabSz="922995">
              <a:defRPr/>
            </a:pPr>
            <a:endParaRPr lang="en-US" sz="1600" b="1" dirty="0">
              <a:latin typeface="Verdana" panose="020B0604030504040204" pitchFamily="34" charset="0"/>
              <a:ea typeface="Verdana" panose="020B0604030504040204" pitchFamily="34" charset="0"/>
            </a:endParaRPr>
          </a:p>
          <a:p>
            <a:pPr defTabSz="922995">
              <a:defRPr/>
            </a:pPr>
            <a:r>
              <a:rPr lang="en-US" sz="1600" b="1" dirty="0">
                <a:latin typeface="Verdana" panose="020B0604030504040204" pitchFamily="34" charset="0"/>
                <a:ea typeface="Verdana" panose="020B0604030504040204" pitchFamily="34" charset="0"/>
              </a:rPr>
              <a:t>Edible food includes food not used or sold due to its appearance, age, freshness, grade, or surplus.</a:t>
            </a:r>
          </a:p>
          <a:p>
            <a:endParaRPr lang="en-US" sz="1600" b="1" dirty="0">
              <a:solidFill>
                <a:srgbClr val="111111"/>
              </a:solidFill>
              <a:latin typeface="Verdana" panose="020B0604030504040204" pitchFamily="34" charset="0"/>
              <a:ea typeface="Verdana" panose="020B0604030504040204" pitchFamily="34" charset="0"/>
            </a:endParaRPr>
          </a:p>
          <a:p>
            <a:r>
              <a:rPr lang="en-US" sz="1600" b="1" dirty="0">
                <a:solidFill>
                  <a:srgbClr val="111111"/>
                </a:solidFill>
                <a:latin typeface="Verdana" panose="020B0604030504040204" pitchFamily="34" charset="0"/>
                <a:ea typeface="Verdana" panose="020B0604030504040204" pitchFamily="34" charset="0"/>
              </a:rPr>
              <a:t>Feeding hungry people through food recovery is the best use for surplus food, while reducing the waste thrown into landfills.</a:t>
            </a:r>
          </a:p>
        </p:txBody>
      </p:sp>
      <p:sp>
        <p:nvSpPr>
          <p:cNvPr id="4" name="Date Placeholder 3"/>
          <p:cNvSpPr>
            <a:spLocks noGrp="1"/>
          </p:cNvSpPr>
          <p:nvPr>
            <p:ph type="dt" idx="1"/>
          </p:nvPr>
        </p:nvSpPr>
        <p:spPr/>
        <p:txBody>
          <a:bodyPr/>
          <a:lstStyle/>
          <a:p>
            <a:r>
              <a:rPr lang="en-US"/>
              <a:t>3/25/2020</a:t>
            </a:r>
          </a:p>
        </p:txBody>
      </p:sp>
      <p:sp>
        <p:nvSpPr>
          <p:cNvPr id="5" name="Slide Number Placeholder 4"/>
          <p:cNvSpPr>
            <a:spLocks noGrp="1"/>
          </p:cNvSpPr>
          <p:nvPr>
            <p:ph type="sldNum" sz="quarter" idx="5"/>
          </p:nvPr>
        </p:nvSpPr>
        <p:spPr/>
        <p:txBody>
          <a:bodyPr/>
          <a:lstStyle/>
          <a:p>
            <a:fld id="{5E9FE132-7E79-450E-8454-F4C225BFB87C}" type="slidenum">
              <a:rPr lang="en-US" smtClean="0"/>
              <a:t>13</a:t>
            </a:fld>
            <a:endParaRPr lang="en-US"/>
          </a:p>
        </p:txBody>
      </p:sp>
    </p:spTree>
    <p:extLst>
      <p:ext uri="{BB962C8B-B14F-4D97-AF65-F5344CB8AC3E}">
        <p14:creationId xmlns:p14="http://schemas.microsoft.com/office/powerpoint/2010/main" val="2657199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Verdana" panose="020B0604030504040204" pitchFamily="34" charset="0"/>
                <a:ea typeface="Verdana" panose="020B0604030504040204" pitchFamily="34" charset="0"/>
              </a:rPr>
              <a:t>There are two types of Commercial Edible Food Generators, with different start dates for their mandated Edible Food Recovery.</a:t>
            </a:r>
          </a:p>
          <a:p>
            <a:endParaRPr lang="en-US" sz="1400" b="1" dirty="0">
              <a:latin typeface="Verdana" panose="020B0604030504040204" pitchFamily="34" charset="0"/>
              <a:ea typeface="Verdana" panose="020B0604030504040204" pitchFamily="34" charset="0"/>
            </a:endParaRPr>
          </a:p>
          <a:p>
            <a:r>
              <a:rPr lang="en-US" sz="1400" b="1" dirty="0">
                <a:latin typeface="Verdana" panose="020B0604030504040204" pitchFamily="34" charset="0"/>
                <a:ea typeface="Verdana" panose="020B0604030504040204" pitchFamily="34" charset="0"/>
              </a:rPr>
              <a:t>Tier 1 Generators are the larger food businesses such as supermarkets, grocery stores, and food distributors. These organizations should already have arrangements as of January 2022 for donating their unused and unsold edible food.</a:t>
            </a:r>
          </a:p>
          <a:p>
            <a:endParaRPr lang="en-US" sz="1400" b="1" dirty="0">
              <a:latin typeface="Verdana" panose="020B0604030504040204" pitchFamily="34" charset="0"/>
              <a:ea typeface="Verdana" panose="020B0604030504040204" pitchFamily="34" charset="0"/>
            </a:endParaRPr>
          </a:p>
          <a:p>
            <a:r>
              <a:rPr lang="en-US" sz="1400" b="1" dirty="0">
                <a:latin typeface="Verdana" panose="020B0604030504040204" pitchFamily="34" charset="0"/>
                <a:ea typeface="Verdana" panose="020B0604030504040204" pitchFamily="34" charset="0"/>
              </a:rPr>
              <a:t>Some businesses choose to back-haul, or self-haul, their food items back to their warehouses for follow-on distribution and donation.</a:t>
            </a:r>
          </a:p>
        </p:txBody>
      </p:sp>
      <p:sp>
        <p:nvSpPr>
          <p:cNvPr id="4" name="Date Placeholder 3"/>
          <p:cNvSpPr>
            <a:spLocks noGrp="1"/>
          </p:cNvSpPr>
          <p:nvPr>
            <p:ph type="dt" idx="1"/>
          </p:nvPr>
        </p:nvSpPr>
        <p:spPr/>
        <p:txBody>
          <a:bodyPr/>
          <a:lstStyle/>
          <a:p>
            <a:r>
              <a:rPr lang="en-US"/>
              <a:t>3/25/2020</a:t>
            </a:r>
          </a:p>
        </p:txBody>
      </p:sp>
      <p:sp>
        <p:nvSpPr>
          <p:cNvPr id="5" name="Slide Number Placeholder 4"/>
          <p:cNvSpPr>
            <a:spLocks noGrp="1"/>
          </p:cNvSpPr>
          <p:nvPr>
            <p:ph type="sldNum" sz="quarter" idx="5"/>
          </p:nvPr>
        </p:nvSpPr>
        <p:spPr/>
        <p:txBody>
          <a:bodyPr/>
          <a:lstStyle/>
          <a:p>
            <a:fld id="{5E9FE132-7E79-450E-8454-F4C225BFB87C}" type="slidenum">
              <a:rPr lang="en-US" smtClean="0"/>
              <a:t>14</a:t>
            </a:fld>
            <a:endParaRPr lang="en-US"/>
          </a:p>
        </p:txBody>
      </p:sp>
    </p:spTree>
    <p:extLst>
      <p:ext uri="{BB962C8B-B14F-4D97-AF65-F5344CB8AC3E}">
        <p14:creationId xmlns:p14="http://schemas.microsoft.com/office/powerpoint/2010/main" val="1174945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Verdana" panose="020B0604030504040204" pitchFamily="34" charset="0"/>
                <a:ea typeface="Verdana" panose="020B0604030504040204" pitchFamily="34" charset="0"/>
              </a:rPr>
              <a:t>Tier 2 Generators handle large quantities of prepared foods on a regular basis such as large hotels and restaurants, school districts, hospitals, sports venues, and large events.</a:t>
            </a:r>
          </a:p>
          <a:p>
            <a:endParaRPr lang="en-US" sz="1400" b="1" dirty="0">
              <a:latin typeface="Verdana" panose="020B0604030504040204" pitchFamily="34" charset="0"/>
              <a:ea typeface="Verdana" panose="020B0604030504040204" pitchFamily="34" charset="0"/>
            </a:endParaRPr>
          </a:p>
          <a:p>
            <a:r>
              <a:rPr lang="en-US" sz="1400" b="1" dirty="0">
                <a:latin typeface="Verdana" panose="020B0604030504040204" pitchFamily="34" charset="0"/>
                <a:ea typeface="Verdana" panose="020B0604030504040204" pitchFamily="34" charset="0"/>
              </a:rPr>
              <a:t>These organizations will have to start arranging for edible food donation by January 2024.</a:t>
            </a:r>
          </a:p>
        </p:txBody>
      </p:sp>
      <p:sp>
        <p:nvSpPr>
          <p:cNvPr id="4" name="Date Placeholder 3"/>
          <p:cNvSpPr>
            <a:spLocks noGrp="1"/>
          </p:cNvSpPr>
          <p:nvPr>
            <p:ph type="dt" idx="1"/>
          </p:nvPr>
        </p:nvSpPr>
        <p:spPr/>
        <p:txBody>
          <a:bodyPr/>
          <a:lstStyle/>
          <a:p>
            <a:r>
              <a:rPr lang="en-US"/>
              <a:t>3/25/2020</a:t>
            </a:r>
          </a:p>
        </p:txBody>
      </p:sp>
      <p:sp>
        <p:nvSpPr>
          <p:cNvPr id="5" name="Slide Number Placeholder 4"/>
          <p:cNvSpPr>
            <a:spLocks noGrp="1"/>
          </p:cNvSpPr>
          <p:nvPr>
            <p:ph type="sldNum" sz="quarter" idx="5"/>
          </p:nvPr>
        </p:nvSpPr>
        <p:spPr/>
        <p:txBody>
          <a:bodyPr/>
          <a:lstStyle/>
          <a:p>
            <a:fld id="{5E9FE132-7E79-450E-8454-F4C225BFB87C}" type="slidenum">
              <a:rPr lang="en-US" smtClean="0"/>
              <a:t>15</a:t>
            </a:fld>
            <a:endParaRPr lang="en-US"/>
          </a:p>
        </p:txBody>
      </p:sp>
    </p:spTree>
    <p:extLst>
      <p:ext uri="{BB962C8B-B14F-4D97-AF65-F5344CB8AC3E}">
        <p14:creationId xmlns:p14="http://schemas.microsoft.com/office/powerpoint/2010/main" val="1205641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Verdana" panose="020B0604030504040204" pitchFamily="34" charset="0"/>
                <a:ea typeface="Verdana" panose="020B0604030504040204" pitchFamily="34" charset="0"/>
              </a:rPr>
              <a:t>Clara</a:t>
            </a:r>
          </a:p>
        </p:txBody>
      </p:sp>
      <p:sp>
        <p:nvSpPr>
          <p:cNvPr id="4" name="Date Placeholder 3"/>
          <p:cNvSpPr>
            <a:spLocks noGrp="1"/>
          </p:cNvSpPr>
          <p:nvPr>
            <p:ph type="dt" idx="1"/>
          </p:nvPr>
        </p:nvSpPr>
        <p:spPr/>
        <p:txBody>
          <a:bodyPr/>
          <a:lstStyle/>
          <a:p>
            <a:r>
              <a:rPr lang="en-US"/>
              <a:t>3/25/2020</a:t>
            </a:r>
          </a:p>
        </p:txBody>
      </p:sp>
      <p:sp>
        <p:nvSpPr>
          <p:cNvPr id="5" name="Slide Number Placeholder 4"/>
          <p:cNvSpPr>
            <a:spLocks noGrp="1"/>
          </p:cNvSpPr>
          <p:nvPr>
            <p:ph type="sldNum" sz="quarter" idx="5"/>
          </p:nvPr>
        </p:nvSpPr>
        <p:spPr/>
        <p:txBody>
          <a:bodyPr/>
          <a:lstStyle/>
          <a:p>
            <a:fld id="{5E9FE132-7E79-450E-8454-F4C225BFB87C}" type="slidenum">
              <a:rPr lang="en-US" smtClean="0"/>
              <a:t>16</a:t>
            </a:fld>
            <a:endParaRPr lang="en-US"/>
          </a:p>
        </p:txBody>
      </p:sp>
    </p:spTree>
    <p:extLst>
      <p:ext uri="{BB962C8B-B14F-4D97-AF65-F5344CB8AC3E}">
        <p14:creationId xmlns:p14="http://schemas.microsoft.com/office/powerpoint/2010/main" val="3931615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Verdana" panose="020B0604030504040204" pitchFamily="34" charset="0"/>
                <a:ea typeface="Verdana" panose="020B0604030504040204" pitchFamily="34" charset="0"/>
              </a:rPr>
              <a:t>Clara</a:t>
            </a:r>
          </a:p>
        </p:txBody>
      </p:sp>
      <p:sp>
        <p:nvSpPr>
          <p:cNvPr id="4" name="Date Placeholder 3"/>
          <p:cNvSpPr>
            <a:spLocks noGrp="1"/>
          </p:cNvSpPr>
          <p:nvPr>
            <p:ph type="dt" idx="10"/>
          </p:nvPr>
        </p:nvSpPr>
        <p:spPr/>
        <p:txBody>
          <a:bodyPr/>
          <a:lstStyle/>
          <a:p>
            <a:r>
              <a:rPr lang="en-US"/>
              <a:t>3/25/2020</a:t>
            </a:r>
          </a:p>
        </p:txBody>
      </p:sp>
      <p:sp>
        <p:nvSpPr>
          <p:cNvPr id="5" name="Slide Number Placeholder 4"/>
          <p:cNvSpPr>
            <a:spLocks noGrp="1"/>
          </p:cNvSpPr>
          <p:nvPr>
            <p:ph type="sldNum" sz="quarter" idx="11"/>
          </p:nvPr>
        </p:nvSpPr>
        <p:spPr/>
        <p:txBody>
          <a:bodyPr/>
          <a:lstStyle/>
          <a:p>
            <a:fld id="{5E9FE132-7E79-450E-8454-F4C225BFB87C}" type="slidenum">
              <a:rPr lang="en-US" smtClean="0"/>
              <a:t>17</a:t>
            </a:fld>
            <a:endParaRPr lang="en-US"/>
          </a:p>
        </p:txBody>
      </p:sp>
    </p:spTree>
    <p:extLst>
      <p:ext uri="{BB962C8B-B14F-4D97-AF65-F5344CB8AC3E}">
        <p14:creationId xmlns:p14="http://schemas.microsoft.com/office/powerpoint/2010/main" val="3454360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Verdana" panose="020B0604030504040204" pitchFamily="34" charset="0"/>
                <a:ea typeface="Verdana" panose="020B0604030504040204" pitchFamily="34" charset="0"/>
              </a:rPr>
              <a:t>If you came out to the City’s 40</a:t>
            </a:r>
            <a:r>
              <a:rPr lang="en-US" b="1" baseline="30000" dirty="0">
                <a:latin typeface="Verdana" panose="020B0604030504040204" pitchFamily="34" charset="0"/>
                <a:ea typeface="Verdana" panose="020B0604030504040204" pitchFamily="34" charset="0"/>
              </a:rPr>
              <a:t>th</a:t>
            </a:r>
            <a:r>
              <a:rPr lang="en-US" b="1" dirty="0">
                <a:latin typeface="Verdana" panose="020B0604030504040204" pitchFamily="34" charset="0"/>
                <a:ea typeface="Verdana" panose="020B0604030504040204" pitchFamily="34" charset="0"/>
              </a:rPr>
              <a:t> Birthday Event on April 30th, you probably saw these new containers and colors.</a:t>
            </a:r>
          </a:p>
          <a:p>
            <a:endParaRPr lang="en-US" b="1" dirty="0">
              <a:latin typeface="Verdana" panose="020B0604030504040204" pitchFamily="34" charset="0"/>
              <a:ea typeface="Verdana" panose="020B0604030504040204" pitchFamily="34" charset="0"/>
            </a:endParaRPr>
          </a:p>
          <a:p>
            <a:r>
              <a:rPr lang="en-US" b="1" dirty="0">
                <a:latin typeface="Verdana" panose="020B0604030504040204" pitchFamily="34" charset="0"/>
                <a:ea typeface="Verdana" panose="020B0604030504040204" pitchFamily="34" charset="0"/>
              </a:rPr>
              <a:t>SB 1383 also mandates standardized waste and recycling containers across California. A person in San Diego should immediately recognize the same container colors as someone in Sacramento, regardless of the waste hauler used. Some exceptions apply such as containers used to prevent wildlife entry or to withstand severe weather.</a:t>
            </a:r>
          </a:p>
          <a:p>
            <a:endParaRPr lang="en-US" b="1" dirty="0">
              <a:latin typeface="Verdana" panose="020B0604030504040204" pitchFamily="34" charset="0"/>
              <a:ea typeface="Verdana" panose="020B0604030504040204" pitchFamily="34" charset="0"/>
            </a:endParaRPr>
          </a:p>
          <a:p>
            <a:pPr marL="173062" indent="-173062">
              <a:buFont typeface="Arial" panose="020B0604020202020204" pitchFamily="34" charset="0"/>
              <a:buChar char="•"/>
            </a:pPr>
            <a:r>
              <a:rPr lang="en-US" b="1" dirty="0">
                <a:latin typeface="Verdana" panose="020B0604030504040204" pitchFamily="34" charset="0"/>
                <a:ea typeface="Verdana" panose="020B0604030504040204" pitchFamily="34" charset="0"/>
              </a:rPr>
              <a:t>The Gray container will be the universal color for Landfill Waste.</a:t>
            </a:r>
          </a:p>
          <a:p>
            <a:pPr marL="173062" indent="-173062">
              <a:buFont typeface="Arial" panose="020B0604020202020204" pitchFamily="34" charset="0"/>
              <a:buChar char="•"/>
            </a:pPr>
            <a:endParaRPr lang="en-US" b="1" dirty="0">
              <a:latin typeface="Verdana" panose="020B0604030504040204" pitchFamily="34" charset="0"/>
              <a:ea typeface="Verdana" panose="020B0604030504040204" pitchFamily="34" charset="0"/>
            </a:endParaRPr>
          </a:p>
          <a:p>
            <a:pPr marL="173062" indent="-173062">
              <a:buFont typeface="Arial" panose="020B0604020202020204" pitchFamily="34" charset="0"/>
              <a:buChar char="•"/>
            </a:pPr>
            <a:r>
              <a:rPr lang="en-US" b="1" dirty="0">
                <a:latin typeface="Verdana" panose="020B0604030504040204" pitchFamily="34" charset="0"/>
                <a:ea typeface="Verdana" panose="020B0604030504040204" pitchFamily="34" charset="0"/>
              </a:rPr>
              <a:t>The Blue container will be the universal color for Mixed Recyclables.</a:t>
            </a:r>
          </a:p>
          <a:p>
            <a:pPr marL="173062" indent="-173062">
              <a:buFont typeface="Arial" panose="020B0604020202020204" pitchFamily="34" charset="0"/>
              <a:buChar char="•"/>
            </a:pPr>
            <a:endParaRPr lang="en-US" b="1" dirty="0">
              <a:latin typeface="Verdana" panose="020B0604030504040204" pitchFamily="34" charset="0"/>
              <a:ea typeface="Verdana" panose="020B0604030504040204" pitchFamily="34" charset="0"/>
            </a:endParaRPr>
          </a:p>
          <a:p>
            <a:pPr marL="173062" indent="-173062">
              <a:buFont typeface="Arial" panose="020B0604020202020204" pitchFamily="34" charset="0"/>
              <a:buChar char="•"/>
            </a:pPr>
            <a:r>
              <a:rPr lang="en-US" b="1" dirty="0">
                <a:latin typeface="Verdana" panose="020B0604030504040204" pitchFamily="34" charset="0"/>
                <a:ea typeface="Verdana" panose="020B0604030504040204" pitchFamily="34" charset="0"/>
              </a:rPr>
              <a:t>The Green container will be the universal color for Organic Waste, which includes Food Waste, Green Waste, and Soiled Paper and Cardboard.</a:t>
            </a:r>
          </a:p>
          <a:p>
            <a:endParaRPr lang="en-US" b="1" dirty="0">
              <a:latin typeface="Verdana" panose="020B0604030504040204" pitchFamily="34" charset="0"/>
              <a:ea typeface="Verdana" panose="020B0604030504040204" pitchFamily="34" charset="0"/>
            </a:endParaRPr>
          </a:p>
        </p:txBody>
      </p:sp>
      <p:sp>
        <p:nvSpPr>
          <p:cNvPr id="4" name="Date Placeholder 3"/>
          <p:cNvSpPr>
            <a:spLocks noGrp="1"/>
          </p:cNvSpPr>
          <p:nvPr>
            <p:ph type="dt" idx="1"/>
          </p:nvPr>
        </p:nvSpPr>
        <p:spPr/>
        <p:txBody>
          <a:bodyPr/>
          <a:lstStyle/>
          <a:p>
            <a:r>
              <a:rPr lang="en-US"/>
              <a:t>3/25/2020</a:t>
            </a:r>
          </a:p>
        </p:txBody>
      </p:sp>
      <p:sp>
        <p:nvSpPr>
          <p:cNvPr id="5" name="Slide Number Placeholder 4"/>
          <p:cNvSpPr>
            <a:spLocks noGrp="1"/>
          </p:cNvSpPr>
          <p:nvPr>
            <p:ph type="sldNum" sz="quarter" idx="5"/>
          </p:nvPr>
        </p:nvSpPr>
        <p:spPr/>
        <p:txBody>
          <a:bodyPr/>
          <a:lstStyle/>
          <a:p>
            <a:fld id="{5E9FE132-7E79-450E-8454-F4C225BFB87C}" type="slidenum">
              <a:rPr lang="en-US" smtClean="0"/>
              <a:t>18</a:t>
            </a:fld>
            <a:endParaRPr lang="en-US"/>
          </a:p>
        </p:txBody>
      </p:sp>
    </p:spTree>
    <p:extLst>
      <p:ext uri="{BB962C8B-B14F-4D97-AF65-F5344CB8AC3E}">
        <p14:creationId xmlns:p14="http://schemas.microsoft.com/office/powerpoint/2010/main" val="219213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Verdana" panose="020B0604030504040204" pitchFamily="34" charset="0"/>
                <a:ea typeface="Verdana" panose="020B0604030504040204" pitchFamily="34" charset="0"/>
              </a:rPr>
              <a:t>Clara</a:t>
            </a:r>
          </a:p>
        </p:txBody>
      </p:sp>
      <p:sp>
        <p:nvSpPr>
          <p:cNvPr id="4" name="Date Placeholder 3"/>
          <p:cNvSpPr>
            <a:spLocks noGrp="1"/>
          </p:cNvSpPr>
          <p:nvPr>
            <p:ph type="dt" idx="1"/>
          </p:nvPr>
        </p:nvSpPr>
        <p:spPr/>
        <p:txBody>
          <a:bodyPr/>
          <a:lstStyle/>
          <a:p>
            <a:r>
              <a:rPr lang="en-US"/>
              <a:t>3/25/2020</a:t>
            </a:r>
          </a:p>
        </p:txBody>
      </p:sp>
      <p:sp>
        <p:nvSpPr>
          <p:cNvPr id="5" name="Slide Number Placeholder 4"/>
          <p:cNvSpPr>
            <a:spLocks noGrp="1"/>
          </p:cNvSpPr>
          <p:nvPr>
            <p:ph type="sldNum" sz="quarter" idx="5"/>
          </p:nvPr>
        </p:nvSpPr>
        <p:spPr/>
        <p:txBody>
          <a:bodyPr/>
          <a:lstStyle/>
          <a:p>
            <a:fld id="{5E9FE132-7E79-450E-8454-F4C225BFB87C}" type="slidenum">
              <a:rPr lang="en-US" smtClean="0"/>
              <a:t>19</a:t>
            </a:fld>
            <a:endParaRPr lang="en-US"/>
          </a:p>
        </p:txBody>
      </p:sp>
    </p:spTree>
    <p:extLst>
      <p:ext uri="{BB962C8B-B14F-4D97-AF65-F5344CB8AC3E}">
        <p14:creationId xmlns:p14="http://schemas.microsoft.com/office/powerpoint/2010/main" val="461077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Verdana" panose="020B0604030504040204" pitchFamily="34" charset="0"/>
                <a:ea typeface="Verdana" panose="020B0604030504040204" pitchFamily="34" charset="0"/>
              </a:rPr>
              <a:t>This webinar is being recorded and will be posted on the City’s website, along with these presentation slides.</a:t>
            </a:r>
          </a:p>
          <a:p>
            <a:endParaRPr lang="en-US" sz="1600" b="1" dirty="0">
              <a:latin typeface="Verdana" panose="020B0604030504040204" pitchFamily="34" charset="0"/>
              <a:ea typeface="Verdana" panose="020B0604030504040204" pitchFamily="34" charset="0"/>
            </a:endParaRPr>
          </a:p>
          <a:p>
            <a:r>
              <a:rPr lang="en-US" sz="1600" b="1" dirty="0">
                <a:latin typeface="Verdana" panose="020B0604030504040204" pitchFamily="34" charset="0"/>
                <a:ea typeface="Verdana" panose="020B0604030504040204" pitchFamily="34" charset="0"/>
              </a:rPr>
              <a:t>Only the panelists will be able to unmute, all others will be muted.</a:t>
            </a:r>
          </a:p>
          <a:p>
            <a:endParaRPr lang="en-US" sz="1600" b="1" dirty="0">
              <a:latin typeface="Verdana" panose="020B0604030504040204" pitchFamily="34" charset="0"/>
              <a:ea typeface="Verdana" panose="020B0604030504040204" pitchFamily="34" charset="0"/>
            </a:endParaRPr>
          </a:p>
          <a:p>
            <a:r>
              <a:rPr lang="en-US" sz="1600" b="1" dirty="0">
                <a:latin typeface="Verdana" panose="020B0604030504040204" pitchFamily="34" charset="0"/>
                <a:ea typeface="Verdana" panose="020B0604030504040204" pitchFamily="34" charset="0"/>
              </a:rPr>
              <a:t>If not a panelist, please keep your video off.</a:t>
            </a:r>
          </a:p>
          <a:p>
            <a:endParaRPr lang="en-US" sz="1600" b="1" dirty="0">
              <a:latin typeface="Verdana" panose="020B0604030504040204" pitchFamily="34" charset="0"/>
              <a:ea typeface="Verdana" panose="020B0604030504040204" pitchFamily="34" charset="0"/>
            </a:endParaRPr>
          </a:p>
          <a:p>
            <a:r>
              <a:rPr lang="en-US" sz="1600" b="1" dirty="0">
                <a:latin typeface="Verdana" panose="020B0604030504040204" pitchFamily="34" charset="0"/>
                <a:ea typeface="Verdana" panose="020B0604030504040204" pitchFamily="34" charset="0"/>
              </a:rPr>
              <a:t>Type your questions into the Chat box at any time or email them to us afterward.</a:t>
            </a:r>
          </a:p>
          <a:p>
            <a:endParaRPr lang="en-US" sz="1600" b="1" dirty="0">
              <a:latin typeface="Verdana" panose="020B0604030504040204" pitchFamily="34" charset="0"/>
              <a:ea typeface="Verdana" panose="020B0604030504040204" pitchFamily="34" charset="0"/>
            </a:endParaRPr>
          </a:p>
          <a:p>
            <a:r>
              <a:rPr lang="en-US" sz="1600" b="1" dirty="0">
                <a:latin typeface="Verdana" panose="020B0604030504040204" pitchFamily="34" charset="0"/>
                <a:ea typeface="Verdana" panose="020B0604030504040204" pitchFamily="34" charset="0"/>
              </a:rPr>
              <a:t>Contact information will be available at the conclusion.</a:t>
            </a:r>
          </a:p>
        </p:txBody>
      </p:sp>
      <p:sp>
        <p:nvSpPr>
          <p:cNvPr id="4" name="Date Placeholder 3"/>
          <p:cNvSpPr>
            <a:spLocks noGrp="1"/>
          </p:cNvSpPr>
          <p:nvPr>
            <p:ph type="dt" idx="1"/>
          </p:nvPr>
        </p:nvSpPr>
        <p:spPr/>
        <p:txBody>
          <a:bodyPr/>
          <a:lstStyle/>
          <a:p>
            <a:r>
              <a:rPr lang="en-US"/>
              <a:t>3/25/2020</a:t>
            </a:r>
          </a:p>
        </p:txBody>
      </p:sp>
      <p:sp>
        <p:nvSpPr>
          <p:cNvPr id="5" name="Slide Number Placeholder 4"/>
          <p:cNvSpPr>
            <a:spLocks noGrp="1"/>
          </p:cNvSpPr>
          <p:nvPr>
            <p:ph type="sldNum" sz="quarter" idx="5"/>
          </p:nvPr>
        </p:nvSpPr>
        <p:spPr/>
        <p:txBody>
          <a:bodyPr/>
          <a:lstStyle/>
          <a:p>
            <a:fld id="{5E9FE132-7E79-450E-8454-F4C225BFB87C}" type="slidenum">
              <a:rPr lang="en-US" smtClean="0"/>
              <a:t>2</a:t>
            </a:fld>
            <a:endParaRPr lang="en-US"/>
          </a:p>
        </p:txBody>
      </p:sp>
    </p:spTree>
    <p:extLst>
      <p:ext uri="{BB962C8B-B14F-4D97-AF65-F5344CB8AC3E}">
        <p14:creationId xmlns:p14="http://schemas.microsoft.com/office/powerpoint/2010/main" val="3813680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Verdana" panose="020B0604030504040204" pitchFamily="34" charset="0"/>
                <a:ea typeface="Verdana" panose="020B0604030504040204" pitchFamily="34" charset="0"/>
              </a:rPr>
              <a:t>Clara</a:t>
            </a:r>
          </a:p>
        </p:txBody>
      </p:sp>
      <p:sp>
        <p:nvSpPr>
          <p:cNvPr id="4" name="Date Placeholder 3"/>
          <p:cNvSpPr>
            <a:spLocks noGrp="1"/>
          </p:cNvSpPr>
          <p:nvPr>
            <p:ph type="dt" idx="10"/>
          </p:nvPr>
        </p:nvSpPr>
        <p:spPr/>
        <p:txBody>
          <a:bodyPr/>
          <a:lstStyle/>
          <a:p>
            <a:r>
              <a:rPr lang="en-US"/>
              <a:t>3/25/2020</a:t>
            </a:r>
          </a:p>
        </p:txBody>
      </p:sp>
      <p:sp>
        <p:nvSpPr>
          <p:cNvPr id="5" name="Slide Number Placeholder 4"/>
          <p:cNvSpPr>
            <a:spLocks noGrp="1"/>
          </p:cNvSpPr>
          <p:nvPr>
            <p:ph type="sldNum" sz="quarter" idx="11"/>
          </p:nvPr>
        </p:nvSpPr>
        <p:spPr/>
        <p:txBody>
          <a:bodyPr/>
          <a:lstStyle/>
          <a:p>
            <a:fld id="{5E9FE132-7E79-450E-8454-F4C225BFB87C}" type="slidenum">
              <a:rPr lang="en-US" smtClean="0"/>
              <a:t>20</a:t>
            </a:fld>
            <a:endParaRPr lang="en-US"/>
          </a:p>
        </p:txBody>
      </p:sp>
    </p:spTree>
    <p:extLst>
      <p:ext uri="{BB962C8B-B14F-4D97-AF65-F5344CB8AC3E}">
        <p14:creationId xmlns:p14="http://schemas.microsoft.com/office/powerpoint/2010/main" val="172670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Verdana" panose="020B0604030504040204" pitchFamily="34" charset="0"/>
                <a:ea typeface="Verdana" panose="020B0604030504040204" pitchFamily="34" charset="0"/>
              </a:rPr>
              <a:t>Clara</a:t>
            </a:r>
          </a:p>
        </p:txBody>
      </p:sp>
      <p:sp>
        <p:nvSpPr>
          <p:cNvPr id="4" name="Date Placeholder 3"/>
          <p:cNvSpPr>
            <a:spLocks noGrp="1"/>
          </p:cNvSpPr>
          <p:nvPr>
            <p:ph type="dt" idx="1"/>
          </p:nvPr>
        </p:nvSpPr>
        <p:spPr/>
        <p:txBody>
          <a:bodyPr/>
          <a:lstStyle/>
          <a:p>
            <a:r>
              <a:rPr lang="en-US"/>
              <a:t>3/25/2020</a:t>
            </a:r>
          </a:p>
        </p:txBody>
      </p:sp>
      <p:sp>
        <p:nvSpPr>
          <p:cNvPr id="5" name="Slide Number Placeholder 4"/>
          <p:cNvSpPr>
            <a:spLocks noGrp="1"/>
          </p:cNvSpPr>
          <p:nvPr>
            <p:ph type="sldNum" sz="quarter" idx="5"/>
          </p:nvPr>
        </p:nvSpPr>
        <p:spPr/>
        <p:txBody>
          <a:bodyPr/>
          <a:lstStyle/>
          <a:p>
            <a:fld id="{5E9FE132-7E79-450E-8454-F4C225BFB87C}" type="slidenum">
              <a:rPr lang="en-US" smtClean="0"/>
              <a:t>21</a:t>
            </a:fld>
            <a:endParaRPr lang="en-US"/>
          </a:p>
        </p:txBody>
      </p:sp>
    </p:spTree>
    <p:extLst>
      <p:ext uri="{BB962C8B-B14F-4D97-AF65-F5344CB8AC3E}">
        <p14:creationId xmlns:p14="http://schemas.microsoft.com/office/powerpoint/2010/main" val="300315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Verdana" panose="020B0604030504040204" pitchFamily="34" charset="0"/>
                <a:ea typeface="Verdana" panose="020B0604030504040204" pitchFamily="34" charset="0"/>
              </a:rPr>
              <a:t>Clara</a:t>
            </a:r>
          </a:p>
        </p:txBody>
      </p:sp>
      <p:sp>
        <p:nvSpPr>
          <p:cNvPr id="4" name="Date Placeholder 3"/>
          <p:cNvSpPr>
            <a:spLocks noGrp="1"/>
          </p:cNvSpPr>
          <p:nvPr>
            <p:ph type="dt" idx="1"/>
          </p:nvPr>
        </p:nvSpPr>
        <p:spPr/>
        <p:txBody>
          <a:bodyPr/>
          <a:lstStyle/>
          <a:p>
            <a:r>
              <a:rPr lang="en-US"/>
              <a:t>3/25/2020</a:t>
            </a:r>
          </a:p>
        </p:txBody>
      </p:sp>
      <p:sp>
        <p:nvSpPr>
          <p:cNvPr id="5" name="Slide Number Placeholder 4"/>
          <p:cNvSpPr>
            <a:spLocks noGrp="1"/>
          </p:cNvSpPr>
          <p:nvPr>
            <p:ph type="sldNum" sz="quarter" idx="5"/>
          </p:nvPr>
        </p:nvSpPr>
        <p:spPr/>
        <p:txBody>
          <a:bodyPr/>
          <a:lstStyle/>
          <a:p>
            <a:fld id="{5E9FE132-7E79-450E-8454-F4C225BFB87C}" type="slidenum">
              <a:rPr lang="en-US" smtClean="0"/>
              <a:t>22</a:t>
            </a:fld>
            <a:endParaRPr lang="en-US"/>
          </a:p>
        </p:txBody>
      </p:sp>
    </p:spTree>
    <p:extLst>
      <p:ext uri="{BB962C8B-B14F-4D97-AF65-F5344CB8AC3E}">
        <p14:creationId xmlns:p14="http://schemas.microsoft.com/office/powerpoint/2010/main" val="20335855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Verdana" panose="020B0604030504040204" pitchFamily="34" charset="0"/>
                <a:ea typeface="Verdana" panose="020B0604030504040204" pitchFamily="34" charset="0"/>
              </a:rPr>
              <a:t>Clara</a:t>
            </a:r>
          </a:p>
        </p:txBody>
      </p:sp>
      <p:sp>
        <p:nvSpPr>
          <p:cNvPr id="4" name="Date Placeholder 3"/>
          <p:cNvSpPr>
            <a:spLocks noGrp="1"/>
          </p:cNvSpPr>
          <p:nvPr>
            <p:ph type="dt" idx="1"/>
          </p:nvPr>
        </p:nvSpPr>
        <p:spPr/>
        <p:txBody>
          <a:bodyPr/>
          <a:lstStyle/>
          <a:p>
            <a:r>
              <a:rPr lang="en-US"/>
              <a:t>3/25/2020</a:t>
            </a:r>
          </a:p>
        </p:txBody>
      </p:sp>
      <p:sp>
        <p:nvSpPr>
          <p:cNvPr id="5" name="Slide Number Placeholder 4"/>
          <p:cNvSpPr>
            <a:spLocks noGrp="1"/>
          </p:cNvSpPr>
          <p:nvPr>
            <p:ph type="sldNum" sz="quarter" idx="5"/>
          </p:nvPr>
        </p:nvSpPr>
        <p:spPr/>
        <p:txBody>
          <a:bodyPr/>
          <a:lstStyle/>
          <a:p>
            <a:fld id="{5E9FE132-7E79-450E-8454-F4C225BFB87C}" type="slidenum">
              <a:rPr lang="en-US" smtClean="0"/>
              <a:t>23</a:t>
            </a:fld>
            <a:endParaRPr lang="en-US"/>
          </a:p>
        </p:txBody>
      </p:sp>
    </p:spTree>
    <p:extLst>
      <p:ext uri="{BB962C8B-B14F-4D97-AF65-F5344CB8AC3E}">
        <p14:creationId xmlns:p14="http://schemas.microsoft.com/office/powerpoint/2010/main" val="1835764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Verdana" panose="020B0604030504040204" pitchFamily="34" charset="0"/>
                <a:ea typeface="Verdana" panose="020B0604030504040204" pitchFamily="34" charset="0"/>
              </a:rPr>
              <a:t>Clara</a:t>
            </a:r>
          </a:p>
        </p:txBody>
      </p:sp>
      <p:sp>
        <p:nvSpPr>
          <p:cNvPr id="4" name="Date Placeholder 3"/>
          <p:cNvSpPr>
            <a:spLocks noGrp="1"/>
          </p:cNvSpPr>
          <p:nvPr>
            <p:ph type="dt" idx="1"/>
          </p:nvPr>
        </p:nvSpPr>
        <p:spPr/>
        <p:txBody>
          <a:bodyPr/>
          <a:lstStyle/>
          <a:p>
            <a:r>
              <a:rPr lang="en-US"/>
              <a:t>3/25/2020</a:t>
            </a:r>
          </a:p>
        </p:txBody>
      </p:sp>
      <p:sp>
        <p:nvSpPr>
          <p:cNvPr id="5" name="Slide Number Placeholder 4"/>
          <p:cNvSpPr>
            <a:spLocks noGrp="1"/>
          </p:cNvSpPr>
          <p:nvPr>
            <p:ph type="sldNum" sz="quarter" idx="5"/>
          </p:nvPr>
        </p:nvSpPr>
        <p:spPr/>
        <p:txBody>
          <a:bodyPr/>
          <a:lstStyle/>
          <a:p>
            <a:fld id="{5E9FE132-7E79-450E-8454-F4C225BFB87C}" type="slidenum">
              <a:rPr lang="en-US" smtClean="0"/>
              <a:t>24</a:t>
            </a:fld>
            <a:endParaRPr lang="en-US"/>
          </a:p>
        </p:txBody>
      </p:sp>
    </p:spTree>
    <p:extLst>
      <p:ext uri="{BB962C8B-B14F-4D97-AF65-F5344CB8AC3E}">
        <p14:creationId xmlns:p14="http://schemas.microsoft.com/office/powerpoint/2010/main" val="1900367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Verdana" panose="020B0604030504040204" pitchFamily="34" charset="0"/>
                <a:ea typeface="Verdana" panose="020B0604030504040204" pitchFamily="34" charset="0"/>
              </a:rPr>
              <a:t>Clara</a:t>
            </a:r>
          </a:p>
        </p:txBody>
      </p:sp>
      <p:sp>
        <p:nvSpPr>
          <p:cNvPr id="4" name="Date Placeholder 3"/>
          <p:cNvSpPr>
            <a:spLocks noGrp="1"/>
          </p:cNvSpPr>
          <p:nvPr>
            <p:ph type="dt" idx="1"/>
          </p:nvPr>
        </p:nvSpPr>
        <p:spPr/>
        <p:txBody>
          <a:bodyPr/>
          <a:lstStyle/>
          <a:p>
            <a:r>
              <a:rPr lang="en-US"/>
              <a:t>3/25/2020</a:t>
            </a:r>
          </a:p>
        </p:txBody>
      </p:sp>
      <p:sp>
        <p:nvSpPr>
          <p:cNvPr id="5" name="Slide Number Placeholder 4"/>
          <p:cNvSpPr>
            <a:spLocks noGrp="1"/>
          </p:cNvSpPr>
          <p:nvPr>
            <p:ph type="sldNum" sz="quarter" idx="5"/>
          </p:nvPr>
        </p:nvSpPr>
        <p:spPr/>
        <p:txBody>
          <a:bodyPr/>
          <a:lstStyle/>
          <a:p>
            <a:fld id="{5E9FE132-7E79-450E-8454-F4C225BFB87C}" type="slidenum">
              <a:rPr lang="en-US" smtClean="0"/>
              <a:t>25</a:t>
            </a:fld>
            <a:endParaRPr lang="en-US"/>
          </a:p>
        </p:txBody>
      </p:sp>
    </p:spTree>
    <p:extLst>
      <p:ext uri="{BB962C8B-B14F-4D97-AF65-F5344CB8AC3E}">
        <p14:creationId xmlns:p14="http://schemas.microsoft.com/office/powerpoint/2010/main" val="327608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Verdana" panose="020B0604030504040204" pitchFamily="34" charset="0"/>
                <a:ea typeface="Verdana" panose="020B0604030504040204" pitchFamily="34" charset="0"/>
              </a:rPr>
              <a:t>Now that you have seen the presentation and heard from the experts, what questions do you have?</a:t>
            </a:r>
          </a:p>
          <a:p>
            <a:endParaRPr lang="en-US" sz="1600" b="1" dirty="0">
              <a:latin typeface="Verdana" panose="020B0604030504040204" pitchFamily="34" charset="0"/>
              <a:ea typeface="Verdana" panose="020B0604030504040204" pitchFamily="34" charset="0"/>
            </a:endParaRPr>
          </a:p>
          <a:p>
            <a:r>
              <a:rPr lang="en-US" sz="1600" b="1" dirty="0">
                <a:latin typeface="Verdana" panose="020B0604030504040204" pitchFamily="34" charset="0"/>
                <a:ea typeface="Verdana" panose="020B0604030504040204" pitchFamily="34" charset="0"/>
              </a:rPr>
              <a:t>Please type your questions into the Chat box. You can send your question to Everyone or directly to the Host. We will answer as many as we can in the remaining time, stopping around 3:55 to wrap up the webinar with the next events and our contact info.</a:t>
            </a:r>
          </a:p>
        </p:txBody>
      </p:sp>
      <p:sp>
        <p:nvSpPr>
          <p:cNvPr id="4" name="Date Placeholder 3"/>
          <p:cNvSpPr>
            <a:spLocks noGrp="1"/>
          </p:cNvSpPr>
          <p:nvPr>
            <p:ph type="dt" idx="1"/>
          </p:nvPr>
        </p:nvSpPr>
        <p:spPr/>
        <p:txBody>
          <a:bodyPr/>
          <a:lstStyle/>
          <a:p>
            <a:r>
              <a:rPr lang="en-US"/>
              <a:t>3/25/2020</a:t>
            </a:r>
          </a:p>
        </p:txBody>
      </p:sp>
      <p:sp>
        <p:nvSpPr>
          <p:cNvPr id="5" name="Slide Number Placeholder 4"/>
          <p:cNvSpPr>
            <a:spLocks noGrp="1"/>
          </p:cNvSpPr>
          <p:nvPr>
            <p:ph type="sldNum" sz="quarter" idx="5"/>
          </p:nvPr>
        </p:nvSpPr>
        <p:spPr/>
        <p:txBody>
          <a:bodyPr/>
          <a:lstStyle/>
          <a:p>
            <a:fld id="{5E9FE132-7E79-450E-8454-F4C225BFB87C}" type="slidenum">
              <a:rPr lang="en-US" smtClean="0"/>
              <a:t>26</a:t>
            </a:fld>
            <a:endParaRPr lang="en-US"/>
          </a:p>
        </p:txBody>
      </p:sp>
    </p:spTree>
    <p:extLst>
      <p:ext uri="{BB962C8B-B14F-4D97-AF65-F5344CB8AC3E}">
        <p14:creationId xmlns:p14="http://schemas.microsoft.com/office/powerpoint/2010/main" val="865011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Verdana" panose="020B0604030504040204" pitchFamily="34" charset="0"/>
                <a:ea typeface="Verdana" panose="020B0604030504040204" pitchFamily="34" charset="0"/>
              </a:rPr>
              <a:t>Here are our upcoming webinar and workshop dates. We will cover additional topics at each so please attend and spread the word to your family, friends, and neighbors.</a:t>
            </a:r>
          </a:p>
          <a:p>
            <a:endParaRPr lang="en-US" sz="1600" b="1" dirty="0">
              <a:latin typeface="Verdana" panose="020B0604030504040204" pitchFamily="34" charset="0"/>
              <a:ea typeface="Verdana" panose="020B0604030504040204" pitchFamily="34" charset="0"/>
            </a:endParaRPr>
          </a:p>
          <a:p>
            <a:r>
              <a:rPr lang="en-US" sz="1600" b="1" dirty="0">
                <a:latin typeface="Verdana" panose="020B0604030504040204" pitchFamily="34" charset="0"/>
                <a:ea typeface="Verdana" panose="020B0604030504040204" pitchFamily="34" charset="0"/>
              </a:rPr>
              <a:t>The next webinar will be held July 13th and later in the evening from 5-6 PM.</a:t>
            </a:r>
          </a:p>
          <a:p>
            <a:endParaRPr lang="en-US" sz="1600" b="1" dirty="0">
              <a:latin typeface="Verdana" panose="020B0604030504040204" pitchFamily="34" charset="0"/>
              <a:ea typeface="Verdana" panose="020B0604030504040204" pitchFamily="34" charset="0"/>
            </a:endParaRPr>
          </a:p>
          <a:p>
            <a:r>
              <a:rPr lang="en-US" sz="1600" b="1" dirty="0">
                <a:latin typeface="Verdana" panose="020B0604030504040204" pitchFamily="34" charset="0"/>
                <a:ea typeface="Verdana" panose="020B0604030504040204" pitchFamily="34" charset="0"/>
              </a:rPr>
              <a:t>We expect to conduct an in-person workshop with demonstrations on Saturday, October 22nd, from 10-11 AM. The location is still TBD but we’ll let you know where at least a month prior.</a:t>
            </a:r>
          </a:p>
        </p:txBody>
      </p:sp>
      <p:sp>
        <p:nvSpPr>
          <p:cNvPr id="4" name="Date Placeholder 3"/>
          <p:cNvSpPr>
            <a:spLocks noGrp="1"/>
          </p:cNvSpPr>
          <p:nvPr>
            <p:ph type="dt" idx="1"/>
          </p:nvPr>
        </p:nvSpPr>
        <p:spPr/>
        <p:txBody>
          <a:bodyPr/>
          <a:lstStyle/>
          <a:p>
            <a:r>
              <a:rPr lang="en-US"/>
              <a:t>3/25/2020</a:t>
            </a:r>
          </a:p>
        </p:txBody>
      </p:sp>
      <p:sp>
        <p:nvSpPr>
          <p:cNvPr id="5" name="Slide Number Placeholder 4"/>
          <p:cNvSpPr>
            <a:spLocks noGrp="1"/>
          </p:cNvSpPr>
          <p:nvPr>
            <p:ph type="sldNum" sz="quarter" idx="5"/>
          </p:nvPr>
        </p:nvSpPr>
        <p:spPr/>
        <p:txBody>
          <a:bodyPr/>
          <a:lstStyle/>
          <a:p>
            <a:fld id="{5E9FE132-7E79-450E-8454-F4C225BFB87C}" type="slidenum">
              <a:rPr lang="en-US" smtClean="0"/>
              <a:t>27</a:t>
            </a:fld>
            <a:endParaRPr lang="en-US"/>
          </a:p>
        </p:txBody>
      </p:sp>
    </p:spTree>
    <p:extLst>
      <p:ext uri="{BB962C8B-B14F-4D97-AF65-F5344CB8AC3E}">
        <p14:creationId xmlns:p14="http://schemas.microsoft.com/office/powerpoint/2010/main" val="30317602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Verdana" panose="020B0604030504040204" pitchFamily="34" charset="0"/>
                <a:ea typeface="Verdana" panose="020B0604030504040204" pitchFamily="34" charset="0"/>
              </a:rPr>
              <a:t>If you haven’t seen it recently, please check out our newly remodeled City Recycling website at LaQuintaCA.gov. Then click on the Waste &amp; Recycling button to get to the recycling page.</a:t>
            </a:r>
          </a:p>
          <a:p>
            <a:endParaRPr lang="en-US" sz="1600" b="1" dirty="0">
              <a:latin typeface="Verdana" panose="020B0604030504040204" pitchFamily="34" charset="0"/>
              <a:ea typeface="Verdana" panose="020B0604030504040204" pitchFamily="34" charset="0"/>
            </a:endParaRPr>
          </a:p>
          <a:p>
            <a:r>
              <a:rPr lang="en-US" sz="1600" b="1" dirty="0">
                <a:latin typeface="Verdana" panose="020B0604030504040204" pitchFamily="34" charset="0"/>
                <a:ea typeface="Verdana" panose="020B0604030504040204" pitchFamily="34" charset="0"/>
              </a:rPr>
              <a:t>This new website contains lots of useful information for residents and commercial businesses, including collection services and rates, bulky item pick-up, organic waste, SB 1383, Household Hazardous Waste items and drop-off events, energy conservation tips, and plenty of recycling resources from National, State, and Local organizations.</a:t>
            </a:r>
          </a:p>
        </p:txBody>
      </p:sp>
      <p:sp>
        <p:nvSpPr>
          <p:cNvPr id="4" name="Date Placeholder 3"/>
          <p:cNvSpPr>
            <a:spLocks noGrp="1"/>
          </p:cNvSpPr>
          <p:nvPr>
            <p:ph type="dt" idx="1"/>
          </p:nvPr>
        </p:nvSpPr>
        <p:spPr/>
        <p:txBody>
          <a:bodyPr/>
          <a:lstStyle/>
          <a:p>
            <a:r>
              <a:rPr lang="en-US"/>
              <a:t>3/25/2020</a:t>
            </a:r>
          </a:p>
        </p:txBody>
      </p:sp>
      <p:sp>
        <p:nvSpPr>
          <p:cNvPr id="5" name="Slide Number Placeholder 4"/>
          <p:cNvSpPr>
            <a:spLocks noGrp="1"/>
          </p:cNvSpPr>
          <p:nvPr>
            <p:ph type="sldNum" sz="quarter" idx="5"/>
          </p:nvPr>
        </p:nvSpPr>
        <p:spPr/>
        <p:txBody>
          <a:bodyPr/>
          <a:lstStyle/>
          <a:p>
            <a:fld id="{5E9FE132-7E79-450E-8454-F4C225BFB87C}" type="slidenum">
              <a:rPr lang="en-US" smtClean="0"/>
              <a:t>28</a:t>
            </a:fld>
            <a:endParaRPr lang="en-US"/>
          </a:p>
        </p:txBody>
      </p:sp>
    </p:spTree>
    <p:extLst>
      <p:ext uri="{BB962C8B-B14F-4D97-AF65-F5344CB8AC3E}">
        <p14:creationId xmlns:p14="http://schemas.microsoft.com/office/powerpoint/2010/main" val="3535784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Verdana" panose="020B0604030504040204" pitchFamily="34" charset="0"/>
                <a:ea typeface="Verdana" panose="020B0604030504040204" pitchFamily="34" charset="0"/>
              </a:rPr>
              <a:t>Thank you once again for your participation today! We hope you learned more than you knew coming in about SB 1383.</a:t>
            </a:r>
          </a:p>
          <a:p>
            <a:endParaRPr lang="en-US" sz="1600" b="1" dirty="0">
              <a:latin typeface="Verdana" panose="020B0604030504040204" pitchFamily="34" charset="0"/>
              <a:ea typeface="Verdana" panose="020B0604030504040204" pitchFamily="34" charset="0"/>
            </a:endParaRPr>
          </a:p>
          <a:p>
            <a:r>
              <a:rPr lang="en-US" sz="1600" b="1" dirty="0">
                <a:latin typeface="Verdana" panose="020B0604030504040204" pitchFamily="34" charset="0"/>
                <a:ea typeface="Verdana" panose="020B0604030504040204" pitchFamily="34" charset="0"/>
              </a:rPr>
              <a:t>Please visit the City and Burrtec websites for more information. You can also send us an email anytime or call with a question about SB 1383 or anything else on Waste and Recycling programs and services.</a:t>
            </a:r>
          </a:p>
          <a:p>
            <a:endParaRPr lang="en-US" sz="1600" b="1" dirty="0">
              <a:latin typeface="Verdana" panose="020B0604030504040204" pitchFamily="34" charset="0"/>
              <a:ea typeface="Verdana" panose="020B0604030504040204" pitchFamily="34" charset="0"/>
            </a:endParaRPr>
          </a:p>
          <a:p>
            <a:r>
              <a:rPr lang="en-US" sz="1600" b="1" dirty="0">
                <a:latin typeface="Verdana" panose="020B0604030504040204" pitchFamily="34" charset="0"/>
                <a:ea typeface="Verdana" panose="020B0604030504040204" pitchFamily="34" charset="0"/>
              </a:rPr>
              <a:t>Thank you and have a great rest of the day!</a:t>
            </a:r>
          </a:p>
        </p:txBody>
      </p:sp>
      <p:sp>
        <p:nvSpPr>
          <p:cNvPr id="4" name="Date Placeholder 3"/>
          <p:cNvSpPr>
            <a:spLocks noGrp="1"/>
          </p:cNvSpPr>
          <p:nvPr>
            <p:ph type="dt" idx="1"/>
          </p:nvPr>
        </p:nvSpPr>
        <p:spPr/>
        <p:txBody>
          <a:bodyPr/>
          <a:lstStyle/>
          <a:p>
            <a:r>
              <a:rPr lang="en-US"/>
              <a:t>3/25/2020</a:t>
            </a:r>
          </a:p>
        </p:txBody>
      </p:sp>
      <p:sp>
        <p:nvSpPr>
          <p:cNvPr id="5" name="Slide Number Placeholder 4"/>
          <p:cNvSpPr>
            <a:spLocks noGrp="1"/>
          </p:cNvSpPr>
          <p:nvPr>
            <p:ph type="sldNum" sz="quarter" idx="5"/>
          </p:nvPr>
        </p:nvSpPr>
        <p:spPr/>
        <p:txBody>
          <a:bodyPr/>
          <a:lstStyle/>
          <a:p>
            <a:fld id="{5E9FE132-7E79-450E-8454-F4C225BFB87C}" type="slidenum">
              <a:rPr lang="en-US" smtClean="0"/>
              <a:t>29</a:t>
            </a:fld>
            <a:endParaRPr lang="en-US"/>
          </a:p>
        </p:txBody>
      </p:sp>
    </p:spTree>
    <p:extLst>
      <p:ext uri="{BB962C8B-B14F-4D97-AF65-F5344CB8AC3E}">
        <p14:creationId xmlns:p14="http://schemas.microsoft.com/office/powerpoint/2010/main" val="3906522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latin typeface="Verdana" panose="020B0604030504040204" pitchFamily="34" charset="0"/>
                <a:ea typeface="Verdana" panose="020B0604030504040204" pitchFamily="34" charset="0"/>
              </a:rPr>
              <a:t>Here is the Agenda for today’s webinar.</a:t>
            </a:r>
          </a:p>
          <a:p>
            <a:endParaRPr lang="en-US" sz="1500" b="1" dirty="0">
              <a:latin typeface="Verdana" panose="020B0604030504040204" pitchFamily="34" charset="0"/>
              <a:ea typeface="Verdana" panose="020B0604030504040204" pitchFamily="34" charset="0"/>
            </a:endParaRPr>
          </a:p>
          <a:p>
            <a:pPr marL="285750" indent="-285750">
              <a:buFontTx/>
              <a:buChar char="-"/>
            </a:pPr>
            <a:r>
              <a:rPr lang="en-US" sz="1500" b="1" dirty="0">
                <a:latin typeface="Verdana" panose="020B0604030504040204" pitchFamily="34" charset="0"/>
                <a:ea typeface="Verdana" panose="020B0604030504040204" pitchFamily="34" charset="0"/>
              </a:rPr>
              <a:t>The panelists will introduce themselves</a:t>
            </a:r>
          </a:p>
          <a:p>
            <a:pPr marL="285750" indent="-285750">
              <a:buFontTx/>
              <a:buChar char="-"/>
            </a:pPr>
            <a:r>
              <a:rPr lang="en-US" sz="1500" b="1" dirty="0">
                <a:latin typeface="Verdana" panose="020B0604030504040204" pitchFamily="34" charset="0"/>
                <a:ea typeface="Verdana" panose="020B0604030504040204" pitchFamily="34" charset="0"/>
              </a:rPr>
              <a:t>W will discuss current recycling regulations</a:t>
            </a:r>
          </a:p>
          <a:p>
            <a:pPr marL="285750" indent="-285750">
              <a:buFontTx/>
              <a:buChar char="-"/>
            </a:pPr>
            <a:r>
              <a:rPr lang="en-US" sz="1500" b="1" dirty="0">
                <a:latin typeface="Verdana" panose="020B0604030504040204" pitchFamily="34" charset="0"/>
                <a:ea typeface="Verdana" panose="020B0604030504040204" pitchFamily="34" charset="0"/>
              </a:rPr>
              <a:t>Go over SB 1383 for residents and businesses</a:t>
            </a:r>
          </a:p>
          <a:p>
            <a:pPr marL="285750" indent="-285750">
              <a:buFontTx/>
              <a:buChar char="-"/>
            </a:pPr>
            <a:r>
              <a:rPr lang="en-US" sz="1500" b="1" dirty="0">
                <a:latin typeface="Verdana" panose="020B0604030504040204" pitchFamily="34" charset="0"/>
                <a:ea typeface="Verdana" panose="020B0604030504040204" pitchFamily="34" charset="0"/>
              </a:rPr>
              <a:t>Provide a residential implementation timeline</a:t>
            </a:r>
          </a:p>
          <a:p>
            <a:pPr marL="285750" indent="-285750">
              <a:buFontTx/>
              <a:buChar char="-"/>
            </a:pPr>
            <a:r>
              <a:rPr lang="en-US" sz="1500" b="1" dirty="0">
                <a:latin typeface="Verdana" panose="020B0604030504040204" pitchFamily="34" charset="0"/>
                <a:ea typeface="Verdana" panose="020B0604030504040204" pitchFamily="34" charset="0"/>
              </a:rPr>
              <a:t>Discuss recycling contamination</a:t>
            </a:r>
          </a:p>
          <a:p>
            <a:pPr marL="285750" indent="-285750">
              <a:buFontTx/>
              <a:buChar char="-"/>
            </a:pPr>
            <a:r>
              <a:rPr lang="en-US" sz="1500" b="1" dirty="0">
                <a:latin typeface="Verdana" panose="020B0604030504040204" pitchFamily="34" charset="0"/>
                <a:ea typeface="Verdana" panose="020B0604030504040204" pitchFamily="34" charset="0"/>
              </a:rPr>
              <a:t>Conduct a Q &amp; A session</a:t>
            </a:r>
          </a:p>
          <a:p>
            <a:pPr marL="285750" indent="-285750">
              <a:buFontTx/>
              <a:buChar char="-"/>
            </a:pPr>
            <a:r>
              <a:rPr lang="en-US" sz="1500" b="1" dirty="0">
                <a:latin typeface="Verdana" panose="020B0604030504040204" pitchFamily="34" charset="0"/>
                <a:ea typeface="Verdana" panose="020B0604030504040204" pitchFamily="34" charset="0"/>
              </a:rPr>
              <a:t>and the Conclusion with next events and contact info</a:t>
            </a:r>
          </a:p>
        </p:txBody>
      </p:sp>
      <p:sp>
        <p:nvSpPr>
          <p:cNvPr id="4" name="Date Placeholder 3"/>
          <p:cNvSpPr>
            <a:spLocks noGrp="1"/>
          </p:cNvSpPr>
          <p:nvPr>
            <p:ph type="dt" idx="1"/>
          </p:nvPr>
        </p:nvSpPr>
        <p:spPr/>
        <p:txBody>
          <a:bodyPr/>
          <a:lstStyle/>
          <a:p>
            <a:r>
              <a:rPr lang="en-US"/>
              <a:t>3/25/2020</a:t>
            </a:r>
          </a:p>
        </p:txBody>
      </p:sp>
      <p:sp>
        <p:nvSpPr>
          <p:cNvPr id="5" name="Slide Number Placeholder 4"/>
          <p:cNvSpPr>
            <a:spLocks noGrp="1"/>
          </p:cNvSpPr>
          <p:nvPr>
            <p:ph type="sldNum" sz="quarter" idx="5"/>
          </p:nvPr>
        </p:nvSpPr>
        <p:spPr/>
        <p:txBody>
          <a:bodyPr/>
          <a:lstStyle/>
          <a:p>
            <a:fld id="{5E9FE132-7E79-450E-8454-F4C225BFB87C}" type="slidenum">
              <a:rPr lang="en-US" smtClean="0"/>
              <a:t>3</a:t>
            </a:fld>
            <a:endParaRPr lang="en-US"/>
          </a:p>
        </p:txBody>
      </p:sp>
    </p:spTree>
    <p:extLst>
      <p:ext uri="{BB962C8B-B14F-4D97-AF65-F5344CB8AC3E}">
        <p14:creationId xmlns:p14="http://schemas.microsoft.com/office/powerpoint/2010/main" val="2051733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latin typeface="Verdana" panose="020B0604030504040204" pitchFamily="34" charset="0"/>
                <a:ea typeface="Verdana" panose="020B0604030504040204" pitchFamily="34" charset="0"/>
              </a:rPr>
              <a:t>And now our panelists for today from the City of La Quinta and Burrtec.</a:t>
            </a:r>
          </a:p>
          <a:p>
            <a:pPr marL="230749" indent="-230749">
              <a:buAutoNum type="arabicPeriod"/>
            </a:pPr>
            <a:endParaRPr lang="en-US" sz="1300" b="1" dirty="0">
              <a:latin typeface="Verdana" panose="020B0604030504040204" pitchFamily="34" charset="0"/>
              <a:ea typeface="Verdana" panose="020B0604030504040204" pitchFamily="34" charset="0"/>
            </a:endParaRPr>
          </a:p>
          <a:p>
            <a:pPr marL="230749" indent="-230749">
              <a:buAutoNum type="arabicPeriod"/>
            </a:pPr>
            <a:r>
              <a:rPr lang="en-US" sz="1300" b="1" dirty="0">
                <a:latin typeface="Verdana" panose="020B0604030504040204" pitchFamily="34" charset="0"/>
                <a:ea typeface="Verdana" panose="020B0604030504040204" pitchFamily="34" charset="0"/>
              </a:rPr>
              <a:t>My name is Reyna Camarena. I’ve been with the City for ____ years and I’m a Management Assistant in the City Manager’s Office. I . . . . .</a:t>
            </a:r>
          </a:p>
          <a:p>
            <a:pPr marL="230749" marR="0" lvl="0" indent="-230749" algn="l" defTabSz="914400" rtl="0" eaLnBrk="1" fontAlgn="auto" latinLnBrk="0" hangingPunct="1">
              <a:lnSpc>
                <a:spcPct val="100000"/>
              </a:lnSpc>
              <a:spcBef>
                <a:spcPts val="0"/>
              </a:spcBef>
              <a:spcAft>
                <a:spcPts val="0"/>
              </a:spcAft>
              <a:buClrTx/>
              <a:buSzTx/>
              <a:buFontTx/>
              <a:buAutoNum type="arabicPeriod"/>
              <a:tabLst/>
              <a:defRPr/>
            </a:pPr>
            <a:endParaRPr lang="en-US" sz="1300" b="1" dirty="0">
              <a:latin typeface="Verdana" panose="020B0604030504040204" pitchFamily="34" charset="0"/>
              <a:ea typeface="Verdana" panose="020B0604030504040204" pitchFamily="34" charset="0"/>
            </a:endParaRPr>
          </a:p>
          <a:p>
            <a:pPr marL="230749" marR="0" lvl="0" indent="-230749" algn="l" defTabSz="914400" rtl="0" eaLnBrk="1" fontAlgn="auto" latinLnBrk="0" hangingPunct="1">
              <a:lnSpc>
                <a:spcPct val="100000"/>
              </a:lnSpc>
              <a:spcBef>
                <a:spcPts val="0"/>
              </a:spcBef>
              <a:spcAft>
                <a:spcPts val="0"/>
              </a:spcAft>
              <a:buClrTx/>
              <a:buSzTx/>
              <a:buFontTx/>
              <a:buAutoNum type="arabicPeriod"/>
              <a:tabLst/>
              <a:defRPr/>
            </a:pPr>
            <a:r>
              <a:rPr lang="en-US" sz="1300" b="1" dirty="0">
                <a:latin typeface="Verdana" panose="020B0604030504040204" pitchFamily="34" charset="0"/>
                <a:ea typeface="Verdana" panose="020B0604030504040204" pitchFamily="34" charset="0"/>
              </a:rPr>
              <a:t>My name is Jeremy Griffin. I’ve been with the City for almost a year. I’m a Management Specialist in the City Manager’s Office and assist the City Manager in multiple areas including Waste &amp; Recycling programs, Legislative Analysis, and Affordable Housing.</a:t>
            </a:r>
          </a:p>
          <a:p>
            <a:pPr marL="230749" indent="-230749">
              <a:buAutoNum type="arabicPeriod"/>
            </a:pPr>
            <a:endParaRPr lang="en-US" sz="1300" b="1" dirty="0">
              <a:latin typeface="Verdana" panose="020B0604030504040204" pitchFamily="34" charset="0"/>
              <a:ea typeface="Verdana" panose="020B0604030504040204" pitchFamily="34" charset="0"/>
            </a:endParaRPr>
          </a:p>
          <a:p>
            <a:pPr marL="230749" indent="-230749">
              <a:buAutoNum type="arabicPeriod"/>
            </a:pPr>
            <a:r>
              <a:rPr lang="en-US" sz="1300" b="1" dirty="0">
                <a:latin typeface="Verdana" panose="020B0604030504040204" pitchFamily="34" charset="0"/>
                <a:ea typeface="Verdana" panose="020B0604030504040204" pitchFamily="34" charset="0"/>
              </a:rPr>
              <a:t>My name is Clara Vera. I’m the Municipal Marketing Manager at Burrtec, the contracted waste hauler for the City. I . . . .</a:t>
            </a:r>
          </a:p>
          <a:p>
            <a:pPr marL="230749" indent="-230749">
              <a:buAutoNum type="arabicPeriod"/>
            </a:pPr>
            <a:endParaRPr lang="en-US" sz="1300" b="1" dirty="0">
              <a:latin typeface="Verdana" panose="020B0604030504040204" pitchFamily="34" charset="0"/>
              <a:ea typeface="Verdana" panose="020B0604030504040204" pitchFamily="34" charset="0"/>
            </a:endParaRPr>
          </a:p>
          <a:p>
            <a:pPr marL="230749" indent="-230749">
              <a:buAutoNum type="arabicPeriod"/>
            </a:pPr>
            <a:r>
              <a:rPr lang="en-US" sz="1300" b="1" dirty="0">
                <a:latin typeface="Verdana" panose="020B0604030504040204" pitchFamily="34" charset="0"/>
                <a:ea typeface="Verdana" panose="020B0604030504040204" pitchFamily="34" charset="0"/>
              </a:rPr>
              <a:t>My name is Mike Veto. I’m the District Environmental Coordinator at Burrtec, representing all La Quinta waste and recycling needs. I . . . . .</a:t>
            </a:r>
          </a:p>
        </p:txBody>
      </p:sp>
      <p:sp>
        <p:nvSpPr>
          <p:cNvPr id="4" name="Date Placeholder 3"/>
          <p:cNvSpPr>
            <a:spLocks noGrp="1"/>
          </p:cNvSpPr>
          <p:nvPr>
            <p:ph type="dt" idx="1"/>
          </p:nvPr>
        </p:nvSpPr>
        <p:spPr/>
        <p:txBody>
          <a:bodyPr/>
          <a:lstStyle/>
          <a:p>
            <a:r>
              <a:rPr lang="en-US"/>
              <a:t>3/25/2020</a:t>
            </a:r>
          </a:p>
        </p:txBody>
      </p:sp>
      <p:sp>
        <p:nvSpPr>
          <p:cNvPr id="5" name="Slide Number Placeholder 4"/>
          <p:cNvSpPr>
            <a:spLocks noGrp="1"/>
          </p:cNvSpPr>
          <p:nvPr>
            <p:ph type="sldNum" sz="quarter" idx="5"/>
          </p:nvPr>
        </p:nvSpPr>
        <p:spPr/>
        <p:txBody>
          <a:bodyPr/>
          <a:lstStyle/>
          <a:p>
            <a:fld id="{5E9FE132-7E79-450E-8454-F4C225BFB87C}" type="slidenum">
              <a:rPr lang="en-US" smtClean="0"/>
              <a:t>4</a:t>
            </a:fld>
            <a:endParaRPr lang="en-US"/>
          </a:p>
        </p:txBody>
      </p:sp>
    </p:spTree>
    <p:extLst>
      <p:ext uri="{BB962C8B-B14F-4D97-AF65-F5344CB8AC3E}">
        <p14:creationId xmlns:p14="http://schemas.microsoft.com/office/powerpoint/2010/main" val="1379669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400" b="1" dirty="0">
                <a:latin typeface="Verdana" panose="020B0604030504040204" pitchFamily="34" charset="0"/>
                <a:ea typeface="Verdana" panose="020B0604030504040204" pitchFamily="34" charset="0"/>
              </a:rPr>
              <a:t>Clara</a:t>
            </a:r>
          </a:p>
        </p:txBody>
      </p:sp>
      <p:sp>
        <p:nvSpPr>
          <p:cNvPr id="4" name="Date Placeholder 3"/>
          <p:cNvSpPr>
            <a:spLocks noGrp="1"/>
          </p:cNvSpPr>
          <p:nvPr>
            <p:ph type="dt" idx="1"/>
          </p:nvPr>
        </p:nvSpPr>
        <p:spPr/>
        <p:txBody>
          <a:bodyPr/>
          <a:lstStyle/>
          <a:p>
            <a:r>
              <a:rPr lang="en-US"/>
              <a:t>3/25/2020</a:t>
            </a:r>
          </a:p>
        </p:txBody>
      </p:sp>
      <p:sp>
        <p:nvSpPr>
          <p:cNvPr id="5" name="Slide Number Placeholder 4"/>
          <p:cNvSpPr>
            <a:spLocks noGrp="1"/>
          </p:cNvSpPr>
          <p:nvPr>
            <p:ph type="sldNum" sz="quarter" idx="5"/>
          </p:nvPr>
        </p:nvSpPr>
        <p:spPr/>
        <p:txBody>
          <a:bodyPr/>
          <a:lstStyle/>
          <a:p>
            <a:fld id="{5E9FE132-7E79-450E-8454-F4C225BFB87C}" type="slidenum">
              <a:rPr lang="en-US" smtClean="0"/>
              <a:t>5</a:t>
            </a:fld>
            <a:endParaRPr lang="en-US"/>
          </a:p>
        </p:txBody>
      </p:sp>
    </p:spTree>
    <p:extLst>
      <p:ext uri="{BB962C8B-B14F-4D97-AF65-F5344CB8AC3E}">
        <p14:creationId xmlns:p14="http://schemas.microsoft.com/office/powerpoint/2010/main" val="1677344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Verdana" panose="020B0604030504040204" pitchFamily="34" charset="0"/>
                <a:ea typeface="Verdana" panose="020B0604030504040204" pitchFamily="34" charset="0"/>
              </a:rPr>
              <a:t>Clara</a:t>
            </a:r>
          </a:p>
        </p:txBody>
      </p:sp>
      <p:sp>
        <p:nvSpPr>
          <p:cNvPr id="4" name="Date Placeholder 3"/>
          <p:cNvSpPr>
            <a:spLocks noGrp="1"/>
          </p:cNvSpPr>
          <p:nvPr>
            <p:ph type="dt" idx="1"/>
          </p:nvPr>
        </p:nvSpPr>
        <p:spPr/>
        <p:txBody>
          <a:bodyPr/>
          <a:lstStyle/>
          <a:p>
            <a:r>
              <a:rPr lang="en-US"/>
              <a:t>3/25/2020</a:t>
            </a:r>
          </a:p>
        </p:txBody>
      </p:sp>
      <p:sp>
        <p:nvSpPr>
          <p:cNvPr id="5" name="Slide Number Placeholder 4"/>
          <p:cNvSpPr>
            <a:spLocks noGrp="1"/>
          </p:cNvSpPr>
          <p:nvPr>
            <p:ph type="sldNum" sz="quarter" idx="5"/>
          </p:nvPr>
        </p:nvSpPr>
        <p:spPr/>
        <p:txBody>
          <a:bodyPr/>
          <a:lstStyle/>
          <a:p>
            <a:fld id="{5E9FE132-7E79-450E-8454-F4C225BFB87C}" type="slidenum">
              <a:rPr lang="en-US" smtClean="0"/>
              <a:t>6</a:t>
            </a:fld>
            <a:endParaRPr lang="en-US"/>
          </a:p>
        </p:txBody>
      </p:sp>
    </p:spTree>
    <p:extLst>
      <p:ext uri="{BB962C8B-B14F-4D97-AF65-F5344CB8AC3E}">
        <p14:creationId xmlns:p14="http://schemas.microsoft.com/office/powerpoint/2010/main" val="684311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Verdana" panose="020B0604030504040204" pitchFamily="34" charset="0"/>
                <a:ea typeface="Verdana" panose="020B0604030504040204" pitchFamily="34" charset="0"/>
              </a:rPr>
              <a:t>Clara</a:t>
            </a:r>
          </a:p>
        </p:txBody>
      </p:sp>
      <p:sp>
        <p:nvSpPr>
          <p:cNvPr id="4" name="Date Placeholder 3"/>
          <p:cNvSpPr>
            <a:spLocks noGrp="1"/>
          </p:cNvSpPr>
          <p:nvPr>
            <p:ph type="dt" idx="1"/>
          </p:nvPr>
        </p:nvSpPr>
        <p:spPr/>
        <p:txBody>
          <a:bodyPr/>
          <a:lstStyle/>
          <a:p>
            <a:r>
              <a:rPr lang="en-US"/>
              <a:t>3/25/2020</a:t>
            </a:r>
          </a:p>
        </p:txBody>
      </p:sp>
      <p:sp>
        <p:nvSpPr>
          <p:cNvPr id="5" name="Slide Number Placeholder 4"/>
          <p:cNvSpPr>
            <a:spLocks noGrp="1"/>
          </p:cNvSpPr>
          <p:nvPr>
            <p:ph type="sldNum" sz="quarter" idx="5"/>
          </p:nvPr>
        </p:nvSpPr>
        <p:spPr/>
        <p:txBody>
          <a:bodyPr/>
          <a:lstStyle/>
          <a:p>
            <a:fld id="{5E9FE132-7E79-450E-8454-F4C225BFB87C}" type="slidenum">
              <a:rPr lang="en-US" smtClean="0"/>
              <a:t>7</a:t>
            </a:fld>
            <a:endParaRPr lang="en-US"/>
          </a:p>
        </p:txBody>
      </p:sp>
    </p:spTree>
    <p:extLst>
      <p:ext uri="{BB962C8B-B14F-4D97-AF65-F5344CB8AC3E}">
        <p14:creationId xmlns:p14="http://schemas.microsoft.com/office/powerpoint/2010/main" val="2274805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latin typeface="Verdana" panose="020B0604030504040204" pitchFamily="34" charset="0"/>
                <a:ea typeface="Verdana" panose="020B0604030504040204" pitchFamily="34" charset="0"/>
              </a:rPr>
              <a:t>Clara</a:t>
            </a:r>
          </a:p>
        </p:txBody>
      </p:sp>
      <p:sp>
        <p:nvSpPr>
          <p:cNvPr id="4" name="Date Placeholder 3"/>
          <p:cNvSpPr>
            <a:spLocks noGrp="1"/>
          </p:cNvSpPr>
          <p:nvPr>
            <p:ph type="dt" idx="10"/>
          </p:nvPr>
        </p:nvSpPr>
        <p:spPr/>
        <p:txBody>
          <a:bodyPr/>
          <a:lstStyle/>
          <a:p>
            <a:r>
              <a:rPr lang="en-US"/>
              <a:t>3/25/2020</a:t>
            </a:r>
          </a:p>
        </p:txBody>
      </p:sp>
      <p:sp>
        <p:nvSpPr>
          <p:cNvPr id="5" name="Slide Number Placeholder 4"/>
          <p:cNvSpPr>
            <a:spLocks noGrp="1"/>
          </p:cNvSpPr>
          <p:nvPr>
            <p:ph type="sldNum" sz="quarter" idx="11"/>
          </p:nvPr>
        </p:nvSpPr>
        <p:spPr/>
        <p:txBody>
          <a:bodyPr/>
          <a:lstStyle/>
          <a:p>
            <a:fld id="{5E9FE132-7E79-450E-8454-F4C225BFB87C}" type="slidenum">
              <a:rPr lang="en-US" smtClean="0"/>
              <a:t>8</a:t>
            </a:fld>
            <a:endParaRPr lang="en-US"/>
          </a:p>
        </p:txBody>
      </p:sp>
    </p:spTree>
    <p:extLst>
      <p:ext uri="{BB962C8B-B14F-4D97-AF65-F5344CB8AC3E}">
        <p14:creationId xmlns:p14="http://schemas.microsoft.com/office/powerpoint/2010/main" val="1613028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latin typeface="Verdana" panose="020B0604030504040204" pitchFamily="34" charset="0"/>
                <a:ea typeface="Verdana" panose="020B0604030504040204" pitchFamily="34" charset="0"/>
              </a:rPr>
              <a:t>This video from CalRecycle explains California’s climate issues and how SB 1383 policies will help reduce these adverse effects. The video is 3-minutes long.</a:t>
            </a:r>
          </a:p>
        </p:txBody>
      </p:sp>
      <p:sp>
        <p:nvSpPr>
          <p:cNvPr id="4" name="Date Placeholder 3"/>
          <p:cNvSpPr>
            <a:spLocks noGrp="1"/>
          </p:cNvSpPr>
          <p:nvPr>
            <p:ph type="dt" idx="1"/>
          </p:nvPr>
        </p:nvSpPr>
        <p:spPr/>
        <p:txBody>
          <a:bodyPr/>
          <a:lstStyle/>
          <a:p>
            <a:r>
              <a:rPr lang="en-US"/>
              <a:t>3/25/2020</a:t>
            </a:r>
          </a:p>
        </p:txBody>
      </p:sp>
      <p:sp>
        <p:nvSpPr>
          <p:cNvPr id="5" name="Slide Number Placeholder 4"/>
          <p:cNvSpPr>
            <a:spLocks noGrp="1"/>
          </p:cNvSpPr>
          <p:nvPr>
            <p:ph type="sldNum" sz="quarter" idx="5"/>
          </p:nvPr>
        </p:nvSpPr>
        <p:spPr/>
        <p:txBody>
          <a:bodyPr/>
          <a:lstStyle/>
          <a:p>
            <a:fld id="{5E9FE132-7E79-450E-8454-F4C225BFB87C}" type="slidenum">
              <a:rPr lang="en-US" smtClean="0"/>
              <a:t>9</a:t>
            </a:fld>
            <a:endParaRPr lang="en-US"/>
          </a:p>
        </p:txBody>
      </p:sp>
    </p:spTree>
    <p:extLst>
      <p:ext uri="{BB962C8B-B14F-4D97-AF65-F5344CB8AC3E}">
        <p14:creationId xmlns:p14="http://schemas.microsoft.com/office/powerpoint/2010/main" val="286539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F917180-DA4D-46CC-836D-038B65B0B6FB}"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EBFEB-35E2-416B-AA27-2FCBB16F717D}" type="slidenum">
              <a:rPr lang="en-US" smtClean="0"/>
              <a:t>‹#›</a:t>
            </a:fld>
            <a:endParaRPr lang="en-US"/>
          </a:p>
        </p:txBody>
      </p:sp>
    </p:spTree>
    <p:extLst>
      <p:ext uri="{BB962C8B-B14F-4D97-AF65-F5344CB8AC3E}">
        <p14:creationId xmlns:p14="http://schemas.microsoft.com/office/powerpoint/2010/main" val="2006886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917180-DA4D-46CC-836D-038B65B0B6FB}"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EBFEB-35E2-416B-AA27-2FCBB16F717D}" type="slidenum">
              <a:rPr lang="en-US" smtClean="0"/>
              <a:t>‹#›</a:t>
            </a:fld>
            <a:endParaRPr lang="en-US"/>
          </a:p>
        </p:txBody>
      </p:sp>
    </p:spTree>
    <p:extLst>
      <p:ext uri="{BB962C8B-B14F-4D97-AF65-F5344CB8AC3E}">
        <p14:creationId xmlns:p14="http://schemas.microsoft.com/office/powerpoint/2010/main" val="646751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917180-DA4D-46CC-836D-038B65B0B6FB}"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EBFEB-35E2-416B-AA27-2FCBB16F717D}" type="slidenum">
              <a:rPr lang="en-US" smtClean="0"/>
              <a:t>‹#›</a:t>
            </a:fld>
            <a:endParaRPr lang="en-US"/>
          </a:p>
        </p:txBody>
      </p:sp>
    </p:spTree>
    <p:extLst>
      <p:ext uri="{BB962C8B-B14F-4D97-AF65-F5344CB8AC3E}">
        <p14:creationId xmlns:p14="http://schemas.microsoft.com/office/powerpoint/2010/main" val="397981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15477"/>
            <a:ext cx="9144000" cy="5143500"/>
            <a:chOff x="0" y="0"/>
            <a:chExt cx="5760" cy="4320"/>
          </a:xfrm>
        </p:grpSpPr>
        <p:sp>
          <p:nvSpPr>
            <p:cNvPr id="5"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grpSp>
      <p:sp>
        <p:nvSpPr>
          <p:cNvPr id="7" name="Freeform 5"/>
          <p:cNvSpPr>
            <a:spLocks/>
          </p:cNvSpPr>
          <p:nvPr/>
        </p:nvSpPr>
        <p:spPr bwMode="hidden">
          <a:xfrm>
            <a:off x="6242050" y="4701779"/>
            <a:ext cx="2895600" cy="4572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8" name="Group 6"/>
          <p:cNvGrpSpPr>
            <a:grpSpLocks/>
          </p:cNvGrpSpPr>
          <p:nvPr/>
        </p:nvGrpSpPr>
        <p:grpSpPr bwMode="auto">
          <a:xfrm>
            <a:off x="-1588" y="4525568"/>
            <a:ext cx="7845426" cy="638175"/>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6"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grpSp>
      <p:grpSp>
        <p:nvGrpSpPr>
          <p:cNvPr id="17" name="Group 15"/>
          <p:cNvGrpSpPr>
            <a:grpSpLocks/>
          </p:cNvGrpSpPr>
          <p:nvPr/>
        </p:nvGrpSpPr>
        <p:grpSpPr bwMode="auto">
          <a:xfrm>
            <a:off x="627068" y="4516041"/>
            <a:ext cx="5684837" cy="636984"/>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23" name="Freeform 21"/>
            <p:cNvSpPr>
              <a:spLocks/>
            </p:cNvSpPr>
            <p:nvPr userDrawn="1"/>
          </p:nvSpPr>
          <p:spPr bwMode="auto">
            <a:xfrm>
              <a:off x="395" y="3811"/>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pic>
        <p:nvPicPr>
          <p:cNvPr id="24" name="Picture 2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77179" y="4457701"/>
            <a:ext cx="8858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2" name="Rectangle 22"/>
          <p:cNvSpPr>
            <a:spLocks noGrp="1" noChangeArrowheads="1"/>
          </p:cNvSpPr>
          <p:nvPr>
            <p:ph type="ctrTitle" sz="quarter"/>
          </p:nvPr>
        </p:nvSpPr>
        <p:spPr>
          <a:xfrm>
            <a:off x="457200" y="1085851"/>
            <a:ext cx="8229600" cy="1302544"/>
          </a:xfrm>
        </p:spPr>
        <p:txBody>
          <a:bodyPr/>
          <a:lstStyle>
            <a:lvl1pPr>
              <a:defRPr sz="5400"/>
            </a:lvl1pPr>
          </a:lstStyle>
          <a:p>
            <a:pPr lvl="0"/>
            <a:r>
              <a:rPr lang="en-US" noProof="0"/>
              <a:t>Click to edit Master title style</a:t>
            </a:r>
          </a:p>
        </p:txBody>
      </p:sp>
      <p:sp>
        <p:nvSpPr>
          <p:cNvPr id="10263" name="Rectangle 23"/>
          <p:cNvSpPr>
            <a:spLocks noGrp="1" noChangeArrowheads="1"/>
          </p:cNvSpPr>
          <p:nvPr>
            <p:ph type="subTitle" sz="quarter" idx="1"/>
          </p:nvPr>
        </p:nvSpPr>
        <p:spPr>
          <a:xfrm>
            <a:off x="1371600" y="2571750"/>
            <a:ext cx="6400800" cy="1314450"/>
          </a:xfrm>
        </p:spPr>
        <p:txBody>
          <a:bodyPr/>
          <a:lstStyle>
            <a:lvl1pPr marL="0" indent="0" algn="ctr">
              <a:buFontTx/>
              <a:buNone/>
              <a:defRPr>
                <a:effectLst>
                  <a:outerShdw blurRad="38100" dist="38100" dir="2700000" algn="tl">
                    <a:srgbClr val="000000"/>
                  </a:outerShdw>
                </a:effectLst>
              </a:defRPr>
            </a:lvl1pPr>
          </a:lstStyle>
          <a:p>
            <a:pPr lvl="0"/>
            <a:r>
              <a:rPr lang="en-US" noProof="0"/>
              <a:t>Click to edit Master subtitle style</a:t>
            </a:r>
          </a:p>
        </p:txBody>
      </p:sp>
      <p:sp>
        <p:nvSpPr>
          <p:cNvPr id="25" name="Rectangle 2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26" name="Rectangle 25"/>
          <p:cNvSpPr>
            <a:spLocks noGrp="1" noChangeArrowheads="1"/>
          </p:cNvSpPr>
          <p:nvPr>
            <p:ph type="sldNum" sz="quarter" idx="11"/>
          </p:nvPr>
        </p:nvSpPr>
        <p:spPr/>
        <p:txBody>
          <a:bodyPr/>
          <a:lstStyle>
            <a:lvl1pPr>
              <a:defRPr/>
            </a:lvl1pPr>
          </a:lstStyle>
          <a:p>
            <a:pPr>
              <a:defRPr/>
            </a:pPr>
            <a:fld id="{EE831B2E-BB86-4A14-BA95-3406173D1AD2}" type="slidenum">
              <a:rPr lang="en-US">
                <a:solidFill>
                  <a:srgbClr val="FFFFFF"/>
                </a:solidFill>
              </a:rPr>
              <a:pPr>
                <a:defRPr/>
              </a:pPr>
              <a:t>‹#›</a:t>
            </a:fld>
            <a:endParaRPr lang="en-US">
              <a:solidFill>
                <a:srgbClr val="FFFFFF"/>
              </a:solidFill>
            </a:endParaRPr>
          </a:p>
        </p:txBody>
      </p:sp>
      <p:sp>
        <p:nvSpPr>
          <p:cNvPr id="27" name="Rectangle 26"/>
          <p:cNvSpPr>
            <a:spLocks noGrp="1" noChangeArrowheads="1"/>
          </p:cNvSpPr>
          <p:nvPr>
            <p:ph type="ftr"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638512099"/>
      </p:ext>
    </p:extLst>
  </p:cSld>
  <p:clrMapOvr>
    <a:masterClrMapping/>
  </p:clrMapOvr>
  <p:transition spd="slow" advClick="0" advTm="10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1C69C02E-502B-4EAB-9F03-9E56765BDCF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95455183"/>
      </p:ext>
    </p:extLst>
  </p:cSld>
  <p:clrMapOvr>
    <a:masterClrMapping/>
  </p:clrMapOvr>
  <p:transition spd="slow" advClick="0" advTm="10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3A786EA6-5001-497D-9DB1-6207731246C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61145977"/>
      </p:ext>
    </p:extLst>
  </p:cSld>
  <p:clrMapOvr>
    <a:masterClrMapping/>
  </p:clrMapOvr>
  <p:transition spd="slow" advClick="0" advTm="10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71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BBCE2831-2E00-44EE-B9A9-DFC8EA485F9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30514478"/>
      </p:ext>
    </p:extLst>
  </p:cSld>
  <p:clrMapOvr>
    <a:masterClrMapping/>
  </p:clrMapOvr>
  <p:transition spd="slow" advClick="0" advTm="10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CF15B855-4455-468C-AF87-4BE41CE62DC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3513469"/>
      </p:ext>
    </p:extLst>
  </p:cSld>
  <p:clrMapOvr>
    <a:masterClrMapping/>
  </p:clrMapOvr>
  <p:transition spd="slow" advClick="0" advTm="10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496CE062-7EA6-44EC-AC18-873DD6EFB34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12963503"/>
      </p:ext>
    </p:extLst>
  </p:cSld>
  <p:clrMapOvr>
    <a:masterClrMapping/>
  </p:clrMapOvr>
  <p:transition spd="slow" advClick="0" advTm="10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129F71CE-306D-4DCD-8DAF-3AA80894AB3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70958393"/>
      </p:ext>
    </p:extLst>
  </p:cSld>
  <p:clrMapOvr>
    <a:masterClrMapping/>
  </p:clrMapOvr>
  <p:transition spd="slow" advClick="0" advTm="10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49215594-C9CE-494E-A02D-3FCF178AA4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79617226"/>
      </p:ext>
    </p:extLst>
  </p:cSld>
  <p:clrMapOvr>
    <a:masterClrMapping/>
  </p:clrMapOvr>
  <p:transition spd="slow" advClick="0"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917180-DA4D-46CC-836D-038B65B0B6FB}"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EBFEB-35E2-416B-AA27-2FCBB16F717D}" type="slidenum">
              <a:rPr lang="en-US" smtClean="0"/>
              <a:t>‹#›</a:t>
            </a:fld>
            <a:endParaRPr lang="en-US"/>
          </a:p>
        </p:txBody>
      </p:sp>
    </p:spTree>
    <p:extLst>
      <p:ext uri="{BB962C8B-B14F-4D97-AF65-F5344CB8AC3E}">
        <p14:creationId xmlns:p14="http://schemas.microsoft.com/office/powerpoint/2010/main" val="4293927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B8935208-372A-46D5-BB2C-552E1AFA59C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73232876"/>
      </p:ext>
    </p:extLst>
  </p:cSld>
  <p:clrMapOvr>
    <a:masterClrMapping/>
  </p:clrMapOvr>
  <p:transition spd="slow" advClick="0" advTm="10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89F1B592-3614-42E1-9A59-A53E58E56E9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1794133"/>
      </p:ext>
    </p:extLst>
  </p:cSld>
  <p:clrMapOvr>
    <a:masterClrMapping/>
  </p:clrMapOvr>
  <p:transition spd="slow" advClick="0" advTm="10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1450"/>
            <a:ext cx="2057400" cy="4400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1450"/>
            <a:ext cx="6019800" cy="4400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422F4D19-2F2B-4E4A-A171-FC49DDFF8F4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67692328"/>
      </p:ext>
    </p:extLst>
  </p:cSld>
  <p:clrMapOvr>
    <a:masterClrMapping/>
  </p:clrMapOvr>
  <p:transition spd="slow" advClick="0" advTm="1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917180-DA4D-46CC-836D-038B65B0B6FB}" type="datetimeFigureOut">
              <a:rPr lang="en-US" smtClean="0"/>
              <a:t>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EBFEB-35E2-416B-AA27-2FCBB16F717D}" type="slidenum">
              <a:rPr lang="en-US" smtClean="0"/>
              <a:t>‹#›</a:t>
            </a:fld>
            <a:endParaRPr lang="en-US"/>
          </a:p>
        </p:txBody>
      </p:sp>
    </p:spTree>
    <p:extLst>
      <p:ext uri="{BB962C8B-B14F-4D97-AF65-F5344CB8AC3E}">
        <p14:creationId xmlns:p14="http://schemas.microsoft.com/office/powerpoint/2010/main" val="2972188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917180-DA4D-46CC-836D-038B65B0B6FB}"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EBFEB-35E2-416B-AA27-2FCBB16F717D}" type="slidenum">
              <a:rPr lang="en-US" smtClean="0"/>
              <a:t>‹#›</a:t>
            </a:fld>
            <a:endParaRPr lang="en-US"/>
          </a:p>
        </p:txBody>
      </p:sp>
    </p:spTree>
    <p:extLst>
      <p:ext uri="{BB962C8B-B14F-4D97-AF65-F5344CB8AC3E}">
        <p14:creationId xmlns:p14="http://schemas.microsoft.com/office/powerpoint/2010/main" val="2440984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917180-DA4D-46CC-836D-038B65B0B6FB}" type="datetimeFigureOut">
              <a:rPr lang="en-US" smtClean="0"/>
              <a:t>5/10/2022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EBFEB-35E2-416B-AA27-2FCBB16F717D}" type="slidenum">
              <a:rPr lang="en-US" smtClean="0"/>
              <a:t>‹#›</a:t>
            </a:fld>
            <a:endParaRPr lang="en-US"/>
          </a:p>
        </p:txBody>
      </p:sp>
    </p:spTree>
    <p:extLst>
      <p:ext uri="{BB962C8B-B14F-4D97-AF65-F5344CB8AC3E}">
        <p14:creationId xmlns:p14="http://schemas.microsoft.com/office/powerpoint/2010/main" val="121524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917180-DA4D-46CC-836D-038B65B0B6FB}" type="datetimeFigureOut">
              <a:rPr lang="en-US" smtClean="0"/>
              <a:t>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EBFEB-35E2-416B-AA27-2FCBB16F717D}" type="slidenum">
              <a:rPr lang="en-US" smtClean="0"/>
              <a:t>‹#›</a:t>
            </a:fld>
            <a:endParaRPr lang="en-US"/>
          </a:p>
        </p:txBody>
      </p:sp>
    </p:spTree>
    <p:extLst>
      <p:ext uri="{BB962C8B-B14F-4D97-AF65-F5344CB8AC3E}">
        <p14:creationId xmlns:p14="http://schemas.microsoft.com/office/powerpoint/2010/main" val="2499484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917180-DA4D-46CC-836D-038B65B0B6FB}" type="datetimeFigureOut">
              <a:rPr lang="en-US" smtClean="0"/>
              <a:t>5/10/2022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EBFEB-35E2-416B-AA27-2FCBB16F717D}" type="slidenum">
              <a:rPr lang="en-US" smtClean="0"/>
              <a:t>‹#›</a:t>
            </a:fld>
            <a:endParaRPr lang="en-US"/>
          </a:p>
        </p:txBody>
      </p:sp>
    </p:spTree>
    <p:extLst>
      <p:ext uri="{BB962C8B-B14F-4D97-AF65-F5344CB8AC3E}">
        <p14:creationId xmlns:p14="http://schemas.microsoft.com/office/powerpoint/2010/main" val="58781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917180-DA4D-46CC-836D-038B65B0B6FB}"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EBFEB-35E2-416B-AA27-2FCBB16F717D}" type="slidenum">
              <a:rPr lang="en-US" smtClean="0"/>
              <a:t>‹#›</a:t>
            </a:fld>
            <a:endParaRPr lang="en-US"/>
          </a:p>
        </p:txBody>
      </p:sp>
    </p:spTree>
    <p:extLst>
      <p:ext uri="{BB962C8B-B14F-4D97-AF65-F5344CB8AC3E}">
        <p14:creationId xmlns:p14="http://schemas.microsoft.com/office/powerpoint/2010/main" val="4035802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917180-DA4D-46CC-836D-038B65B0B6FB}" type="datetimeFigureOut">
              <a:rPr lang="en-US" smtClean="0"/>
              <a:t>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EBFEB-35E2-416B-AA27-2FCBB16F717D}" type="slidenum">
              <a:rPr lang="en-US" smtClean="0"/>
              <a:t>‹#›</a:t>
            </a:fld>
            <a:endParaRPr lang="en-US"/>
          </a:p>
        </p:txBody>
      </p:sp>
    </p:spTree>
    <p:extLst>
      <p:ext uri="{BB962C8B-B14F-4D97-AF65-F5344CB8AC3E}">
        <p14:creationId xmlns:p14="http://schemas.microsoft.com/office/powerpoint/2010/main" val="46317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rgbClr val="406FB8"/>
            </a:gs>
            <a:gs pos="99000">
              <a:srgbClr val="2A4A7C"/>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5"/>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F917180-DA4D-46CC-836D-038B65B0B6FB}" type="datetimeFigureOut">
              <a:rPr lang="en-US" smtClean="0"/>
              <a:t>5/10/2022</a:t>
            </a:fld>
            <a:endParaRPr lang="en-US"/>
          </a:p>
        </p:txBody>
      </p:sp>
      <p:sp>
        <p:nvSpPr>
          <p:cNvPr id="5" name="Footer Placeholder 4"/>
          <p:cNvSpPr>
            <a:spLocks noGrp="1"/>
          </p:cNvSpPr>
          <p:nvPr>
            <p:ph type="ftr" sz="quarter" idx="3"/>
          </p:nvPr>
        </p:nvSpPr>
        <p:spPr>
          <a:xfrm>
            <a:off x="3124200" y="4767265"/>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5"/>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EEBFEB-35E2-416B-AA27-2FCBB16F717D}" type="slidenum">
              <a:rPr lang="en-US" smtClean="0"/>
              <a:t>‹#›</a:t>
            </a:fld>
            <a:endParaRPr lang="en-US"/>
          </a:p>
        </p:txBody>
      </p:sp>
    </p:spTree>
    <p:extLst>
      <p:ext uri="{BB962C8B-B14F-4D97-AF65-F5344CB8AC3E}">
        <p14:creationId xmlns:p14="http://schemas.microsoft.com/office/powerpoint/2010/main" val="902688392"/>
      </p:ext>
    </p:extLst>
  </p:cSld>
  <p:clrMap bg1="dk1" tx1="lt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40000"/>
                <a:lumOff val="60000"/>
              </a:schemeClr>
            </a:gs>
            <a:gs pos="46000">
              <a:srgbClr val="406FB8"/>
            </a:gs>
            <a:gs pos="99000">
              <a:srgbClr val="2A4A7C"/>
            </a:gs>
          </a:gsLst>
          <a:path path="circle">
            <a:fillToRect l="50000" t="130000" r="50000" b="-30000"/>
          </a:path>
          <a:tileRect/>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5143500"/>
            <a:chOff x="0" y="0"/>
            <a:chExt cx="5760" cy="4320"/>
          </a:xfrm>
        </p:grpSpPr>
        <p:sp>
          <p:nvSpPr>
            <p:cNvPr id="1049" name="Freeform 3"/>
            <p:cNvSpPr>
              <a:spLocks/>
            </p:cNvSpPr>
            <p:nvPr/>
          </p:nvSpPr>
          <p:spPr bwMode="hidden">
            <a:xfrm>
              <a:off x="0" y="3072"/>
              <a:ext cx="5760" cy="1248"/>
            </a:xfrm>
            <a:custGeom>
              <a:avLst/>
              <a:gdLst>
                <a:gd name="T0" fmla="*/ 5028 w 6027"/>
                <a:gd name="T1" fmla="*/ 201 h 2296"/>
                <a:gd name="T2" fmla="*/ 0 w 6027"/>
                <a:gd name="T3" fmla="*/ 201 h 2296"/>
                <a:gd name="T4" fmla="*/ 0 w 6027"/>
                <a:gd name="T5" fmla="*/ 0 h 2296"/>
                <a:gd name="T6" fmla="*/ 5028 w 6027"/>
                <a:gd name="T7" fmla="*/ 0 h 2296"/>
                <a:gd name="T8" fmla="*/ 5028 w 6027"/>
                <a:gd name="T9" fmla="*/ 201 h 2296"/>
                <a:gd name="T10" fmla="*/ 5028 w 6027"/>
                <a:gd name="T11" fmla="*/ 201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9220"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grpSp>
      <p:sp>
        <p:nvSpPr>
          <p:cNvPr id="1027" name="Freeform 5"/>
          <p:cNvSpPr>
            <a:spLocks/>
          </p:cNvSpPr>
          <p:nvPr/>
        </p:nvSpPr>
        <p:spPr bwMode="hidden">
          <a:xfrm>
            <a:off x="6248400" y="4697016"/>
            <a:ext cx="2895600" cy="4572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nvGrpSpPr>
          <p:cNvPr id="1028" name="Group 6"/>
          <p:cNvGrpSpPr>
            <a:grpSpLocks/>
          </p:cNvGrpSpPr>
          <p:nvPr/>
        </p:nvGrpSpPr>
        <p:grpSpPr bwMode="auto">
          <a:xfrm>
            <a:off x="0" y="4514851"/>
            <a:ext cx="7848600" cy="642938"/>
            <a:chOff x="0" y="3792"/>
            <a:chExt cx="4944" cy="540"/>
          </a:xfrm>
        </p:grpSpPr>
        <p:sp>
          <p:nvSpPr>
            <p:cNvPr id="9223"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8 h 353"/>
                  <a:gd name="T4" fmla="*/ 24 w 186"/>
                  <a:gd name="T5" fmla="*/ 48 h 353"/>
                  <a:gd name="T6" fmla="*/ 18 w 186"/>
                  <a:gd name="T7" fmla="*/ 104 h 353"/>
                  <a:gd name="T8" fmla="*/ 42 w 186"/>
                  <a:gd name="T9" fmla="*/ 179 h 353"/>
                  <a:gd name="T10" fmla="*/ 48 w 186"/>
                  <a:gd name="T11" fmla="*/ 254 h 353"/>
                  <a:gd name="T12" fmla="*/ 0 w 186"/>
                  <a:gd name="T13" fmla="*/ 554 h 353"/>
                  <a:gd name="T14" fmla="*/ 54 w 186"/>
                  <a:gd name="T15" fmla="*/ 366 h 353"/>
                  <a:gd name="T16" fmla="*/ 84 w 186"/>
                  <a:gd name="T17" fmla="*/ 339 h 353"/>
                  <a:gd name="T18" fmla="*/ 126 w 186"/>
                  <a:gd name="T19" fmla="*/ 198 h 353"/>
                  <a:gd name="T20" fmla="*/ 144 w 186"/>
                  <a:gd name="T21" fmla="*/ 188 h 353"/>
                  <a:gd name="T22" fmla="*/ 144 w 186"/>
                  <a:gd name="T23" fmla="*/ 141 h 353"/>
                  <a:gd name="T24" fmla="*/ 186 w 186"/>
                  <a:gd name="T25" fmla="*/ 104 h 353"/>
                  <a:gd name="T26" fmla="*/ 162 w 186"/>
                  <a:gd name="T27" fmla="*/ 94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0 h 66"/>
                  <a:gd name="T8" fmla="*/ 6 w 155"/>
                  <a:gd name="T9" fmla="*/ 28 h 66"/>
                  <a:gd name="T10" fmla="*/ 0 w 155"/>
                  <a:gd name="T11" fmla="*/ 38 h 66"/>
                  <a:gd name="T12" fmla="*/ 78 w 155"/>
                  <a:gd name="T13" fmla="*/ 94 h 66"/>
                  <a:gd name="T14" fmla="*/ 96 w 155"/>
                  <a:gd name="T15" fmla="*/ 66 h 66"/>
                  <a:gd name="T16" fmla="*/ 155 w 155"/>
                  <a:gd name="T17" fmla="*/ 104 h 66"/>
                  <a:gd name="T18" fmla="*/ 126 w 155"/>
                  <a:gd name="T19" fmla="*/ 38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048" name="Freeform 13"/>
              <p:cNvSpPr>
                <a:spLocks/>
              </p:cNvSpPr>
              <p:nvPr userDrawn="1"/>
            </p:nvSpPr>
            <p:spPr bwMode="ltGray">
              <a:xfrm>
                <a:off x="2486" y="3859"/>
                <a:ext cx="42" cy="81"/>
              </a:xfrm>
              <a:custGeom>
                <a:avLst/>
                <a:gdLst>
                  <a:gd name="T0" fmla="*/ 6 w 42"/>
                  <a:gd name="T1" fmla="*/ 59 h 72"/>
                  <a:gd name="T2" fmla="*/ 0 w 42"/>
                  <a:gd name="T3" fmla="*/ 29 h 72"/>
                  <a:gd name="T4" fmla="*/ 12 w 42"/>
                  <a:gd name="T5" fmla="*/ 10 h 72"/>
                  <a:gd name="T6" fmla="*/ 0 w 42"/>
                  <a:gd name="T7" fmla="*/ 10 h 72"/>
                  <a:gd name="T8" fmla="*/ 12 w 42"/>
                  <a:gd name="T9" fmla="*/ 10 h 72"/>
                  <a:gd name="T10" fmla="*/ 24 w 42"/>
                  <a:gd name="T11" fmla="*/ 10 h 72"/>
                  <a:gd name="T12" fmla="*/ 36 w 42"/>
                  <a:gd name="T13" fmla="*/ 10 h 72"/>
                  <a:gd name="T14" fmla="*/ 42 w 42"/>
                  <a:gd name="T15" fmla="*/ 0 h 72"/>
                  <a:gd name="T16" fmla="*/ 30 w 42"/>
                  <a:gd name="T17" fmla="*/ 29 h 72"/>
                  <a:gd name="T18" fmla="*/ 42 w 42"/>
                  <a:gd name="T19" fmla="*/ 78 h 72"/>
                  <a:gd name="T20" fmla="*/ 12 w 42"/>
                  <a:gd name="T21" fmla="*/ 115 h 72"/>
                  <a:gd name="T22" fmla="*/ 6 w 42"/>
                  <a:gd name="T23" fmla="*/ 59 h 72"/>
                  <a:gd name="T24" fmla="*/ 6 w 42"/>
                  <a:gd name="T25" fmla="*/ 5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9230"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defRPr/>
              </a:pPr>
              <a:endParaRPr lang="en-US">
                <a:solidFill>
                  <a:srgbClr val="FFFFFF"/>
                </a:solidFill>
              </a:endParaRPr>
            </a:p>
          </p:txBody>
        </p:sp>
      </p:grpSp>
      <p:grpSp>
        <p:nvGrpSpPr>
          <p:cNvPr id="1029" name="Group 15"/>
          <p:cNvGrpSpPr>
            <a:grpSpLocks/>
          </p:cNvGrpSpPr>
          <p:nvPr/>
        </p:nvGrpSpPr>
        <p:grpSpPr bwMode="auto">
          <a:xfrm>
            <a:off x="627068" y="4516041"/>
            <a:ext cx="5684837" cy="636984"/>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4 h 287"/>
                <a:gd name="T4" fmla="*/ 66 w 365"/>
                <a:gd name="T5" fmla="*/ 116 h 287"/>
                <a:gd name="T6" fmla="*/ 143 w 365"/>
                <a:gd name="T7" fmla="*/ 192 h 287"/>
                <a:gd name="T8" fmla="*/ 191 w 365"/>
                <a:gd name="T9" fmla="*/ 176 h 287"/>
                <a:gd name="T10" fmla="*/ 341 w 365"/>
                <a:gd name="T11" fmla="*/ 303 h 287"/>
                <a:gd name="T12" fmla="*/ 305 w 365"/>
                <a:gd name="T13" fmla="*/ 183 h 287"/>
                <a:gd name="T14" fmla="*/ 365 w 365"/>
                <a:gd name="T15" fmla="*/ 140 h 287"/>
                <a:gd name="T16" fmla="*/ 359 w 365"/>
                <a:gd name="T17" fmla="*/ 134 h 287"/>
                <a:gd name="T18" fmla="*/ 335 w 365"/>
                <a:gd name="T19" fmla="*/ 122 h 287"/>
                <a:gd name="T20" fmla="*/ 299 w 365"/>
                <a:gd name="T21" fmla="*/ 94 h 287"/>
                <a:gd name="T22" fmla="*/ 257 w 365"/>
                <a:gd name="T23" fmla="*/ 76 h 287"/>
                <a:gd name="T24" fmla="*/ 215 w 365"/>
                <a:gd name="T25" fmla="*/ 58 h 287"/>
                <a:gd name="T26" fmla="*/ 173 w 365"/>
                <a:gd name="T27" fmla="*/ 40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4 h 60"/>
                <a:gd name="T16" fmla="*/ 65 w 71"/>
                <a:gd name="T17" fmla="*/ 46 h 60"/>
                <a:gd name="T18" fmla="*/ 71 w 71"/>
                <a:gd name="T19" fmla="*/ 58 h 60"/>
                <a:gd name="T20" fmla="*/ 71 w 71"/>
                <a:gd name="T21" fmla="*/ 64 h 60"/>
                <a:gd name="T22" fmla="*/ 59 w 71"/>
                <a:gd name="T23" fmla="*/ 58 h 60"/>
                <a:gd name="T24" fmla="*/ 47 w 71"/>
                <a:gd name="T25" fmla="*/ 46 h 60"/>
                <a:gd name="T26" fmla="*/ 23 w 71"/>
                <a:gd name="T27" fmla="*/ 34 h 60"/>
                <a:gd name="T28" fmla="*/ 23 w 71"/>
                <a:gd name="T29" fmla="*/ 40 h 60"/>
                <a:gd name="T30" fmla="*/ 18 w 71"/>
                <a:gd name="T31" fmla="*/ 46 h 60"/>
                <a:gd name="T32" fmla="*/ 12 w 71"/>
                <a:gd name="T33" fmla="*/ 52 h 60"/>
                <a:gd name="T34" fmla="*/ 6 w 71"/>
                <a:gd name="T35" fmla="*/ 52 h 60"/>
                <a:gd name="T36" fmla="*/ 6 w 71"/>
                <a:gd name="T37" fmla="*/ 52 h 60"/>
                <a:gd name="T38" fmla="*/ 6 w 71"/>
                <a:gd name="T39" fmla="*/ 40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8 h 162"/>
                <a:gd name="T10" fmla="*/ 96 w 161"/>
                <a:gd name="T11" fmla="*/ 64 h 162"/>
                <a:gd name="T12" fmla="*/ 102 w 161"/>
                <a:gd name="T13" fmla="*/ 76 h 162"/>
                <a:gd name="T14" fmla="*/ 108 w 161"/>
                <a:gd name="T15" fmla="*/ 88 h 162"/>
                <a:gd name="T16" fmla="*/ 120 w 161"/>
                <a:gd name="T17" fmla="*/ 100 h 162"/>
                <a:gd name="T18" fmla="*/ 143 w 161"/>
                <a:gd name="T19" fmla="*/ 118 h 162"/>
                <a:gd name="T20" fmla="*/ 155 w 161"/>
                <a:gd name="T21" fmla="*/ 146 h 162"/>
                <a:gd name="T22" fmla="*/ 161 w 161"/>
                <a:gd name="T23" fmla="*/ 164 h 162"/>
                <a:gd name="T24" fmla="*/ 161 w 161"/>
                <a:gd name="T25" fmla="*/ 170 h 162"/>
                <a:gd name="T26" fmla="*/ 96 w 161"/>
                <a:gd name="T27" fmla="*/ 106 h 162"/>
                <a:gd name="T28" fmla="*/ 30 w 161"/>
                <a:gd name="T29" fmla="*/ 58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039" name="Freeform 20"/>
            <p:cNvSpPr>
              <a:spLocks/>
            </p:cNvSpPr>
            <p:nvPr/>
          </p:nvSpPr>
          <p:spPr bwMode="auto">
            <a:xfrm>
              <a:off x="706" y="3854"/>
              <a:ext cx="59" cy="61"/>
            </a:xfrm>
            <a:custGeom>
              <a:avLst/>
              <a:gdLst>
                <a:gd name="T0" fmla="*/ 59 w 59"/>
                <a:gd name="T1" fmla="*/ 6 h 60"/>
                <a:gd name="T2" fmla="*/ 41 w 59"/>
                <a:gd name="T3" fmla="*/ 34 h 60"/>
                <a:gd name="T4" fmla="*/ 41 w 59"/>
                <a:gd name="T5" fmla="*/ 40 h 60"/>
                <a:gd name="T6" fmla="*/ 47 w 59"/>
                <a:gd name="T7" fmla="*/ 46 h 60"/>
                <a:gd name="T8" fmla="*/ 53 w 59"/>
                <a:gd name="T9" fmla="*/ 58 h 60"/>
                <a:gd name="T10" fmla="*/ 53 w 59"/>
                <a:gd name="T11" fmla="*/ 64 h 60"/>
                <a:gd name="T12" fmla="*/ 47 w 59"/>
                <a:gd name="T13" fmla="*/ 58 h 60"/>
                <a:gd name="T14" fmla="*/ 35 w 59"/>
                <a:gd name="T15" fmla="*/ 52 h 60"/>
                <a:gd name="T16" fmla="*/ 23 w 59"/>
                <a:gd name="T17" fmla="*/ 40 h 60"/>
                <a:gd name="T18" fmla="*/ 17 w 59"/>
                <a:gd name="T19" fmla="*/ 34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sp>
          <p:nvSpPr>
            <p:cNvPr id="1040" name="Freeform 21"/>
            <p:cNvSpPr>
              <a:spLocks/>
            </p:cNvSpPr>
            <p:nvPr/>
          </p:nvSpPr>
          <p:spPr bwMode="auto">
            <a:xfrm>
              <a:off x="395" y="3811"/>
              <a:ext cx="245" cy="207"/>
            </a:xfrm>
            <a:custGeom>
              <a:avLst/>
              <a:gdLst>
                <a:gd name="T0" fmla="*/ 233 w 245"/>
                <a:gd name="T1" fmla="*/ 40 h 204"/>
                <a:gd name="T2" fmla="*/ 245 w 245"/>
                <a:gd name="T3" fmla="*/ 46 h 204"/>
                <a:gd name="T4" fmla="*/ 209 w 245"/>
                <a:gd name="T5" fmla="*/ 88 h 204"/>
                <a:gd name="T6" fmla="*/ 143 w 245"/>
                <a:gd name="T7" fmla="*/ 140 h 204"/>
                <a:gd name="T8" fmla="*/ 167 w 245"/>
                <a:gd name="T9" fmla="*/ 164 h 204"/>
                <a:gd name="T10" fmla="*/ 179 w 245"/>
                <a:gd name="T11" fmla="*/ 216 h 204"/>
                <a:gd name="T12" fmla="*/ 77 w 245"/>
                <a:gd name="T13" fmla="*/ 140 h 204"/>
                <a:gd name="T14" fmla="*/ 47 w 245"/>
                <a:gd name="T15" fmla="*/ 88 h 204"/>
                <a:gd name="T16" fmla="*/ 89 w 245"/>
                <a:gd name="T17" fmla="*/ 70 h 204"/>
                <a:gd name="T18" fmla="*/ 59 w 245"/>
                <a:gd name="T19" fmla="*/ 40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0 h 204"/>
                <a:gd name="T50" fmla="*/ 233 w 245"/>
                <a:gd name="T51" fmla="*/ 40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a:solidFill>
                  <a:srgbClr val="FFFFFF"/>
                </a:solidFill>
              </a:endParaRPr>
            </a:p>
          </p:txBody>
        </p:sp>
      </p:grpSp>
      <p:sp>
        <p:nvSpPr>
          <p:cNvPr id="9238" name="Rectangle 22"/>
          <p:cNvSpPr>
            <a:spLocks noGrp="1" noChangeArrowheads="1"/>
          </p:cNvSpPr>
          <p:nvPr>
            <p:ph type="title"/>
          </p:nvPr>
        </p:nvSpPr>
        <p:spPr bwMode="auto">
          <a:xfrm>
            <a:off x="457200" y="171450"/>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457200" y="1200150"/>
            <a:ext cx="82296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40" name="Rectangle 24"/>
          <p:cNvSpPr>
            <a:spLocks noGrp="1" noChangeArrowheads="1"/>
          </p:cNvSpPr>
          <p:nvPr>
            <p:ph type="dt" sz="half" idx="2"/>
          </p:nvPr>
        </p:nvSpPr>
        <p:spPr bwMode="auto">
          <a:xfrm>
            <a:off x="457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9241" name="Rectangle 25"/>
          <p:cNvSpPr>
            <a:spLocks noGrp="1" noChangeArrowheads="1"/>
          </p:cNvSpPr>
          <p:nvPr>
            <p:ph type="ftr" sz="quarter" idx="3"/>
          </p:nvPr>
        </p:nvSpPr>
        <p:spPr bwMode="auto">
          <a:xfrm>
            <a:off x="3124200" y="4686300"/>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fontAlgn="base">
              <a:spcBef>
                <a:spcPct val="0"/>
              </a:spcBef>
              <a:spcAft>
                <a:spcPct val="0"/>
              </a:spcAft>
              <a:defRPr/>
            </a:pPr>
            <a:endParaRPr lang="en-US">
              <a:solidFill>
                <a:srgbClr val="FFFFFF"/>
              </a:solidFill>
            </a:endParaRPr>
          </a:p>
        </p:txBody>
      </p:sp>
      <p:sp>
        <p:nvSpPr>
          <p:cNvPr id="9242" name="Rectangle 26"/>
          <p:cNvSpPr>
            <a:spLocks noGrp="1" noChangeArrowheads="1"/>
          </p:cNvSpPr>
          <p:nvPr>
            <p:ph type="sldNum" sz="quarter" idx="4"/>
          </p:nvPr>
        </p:nvSpPr>
        <p:spPr bwMode="auto">
          <a:xfrm>
            <a:off x="6553200" y="4686300"/>
            <a:ext cx="2133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fontAlgn="base">
              <a:spcBef>
                <a:spcPct val="0"/>
              </a:spcBef>
              <a:spcAft>
                <a:spcPct val="0"/>
              </a:spcAft>
              <a:defRPr/>
            </a:pPr>
            <a:fld id="{334E42EC-C6EE-4391-8E3D-5CC7E8DB26E0}"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63734247"/>
      </p:ext>
    </p:extLst>
  </p:cSld>
  <p:clrMap bg1="dk2" tx1="lt1" bg2="dk1"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ransition spd="slow" advClick="0" advTm="10000">
    <p:fade/>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7.jpeg"/><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7ZoiQVyIW3M?feature=oembed"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Box 1"/>
          <p:cNvSpPr txBox="1">
            <a:spLocks noChangeArrowheads="1"/>
          </p:cNvSpPr>
          <p:nvPr/>
        </p:nvSpPr>
        <p:spPr bwMode="auto">
          <a:xfrm>
            <a:off x="1954588" y="59201"/>
            <a:ext cx="5410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sz="3000" b="1" dirty="0"/>
          </a:p>
          <a:p>
            <a:pPr algn="ctr" eaLnBrk="1" hangingPunct="1">
              <a:defRPr/>
            </a:pPr>
            <a:endParaRPr lang="en-US" sz="3000" b="1" dirty="0">
              <a:solidFill>
                <a:schemeClr val="accent3">
                  <a:lumMod val="75000"/>
                </a:schemeClr>
              </a:solidFill>
              <a:effectLst>
                <a:outerShdw blurRad="38100" dist="38100" dir="2700000" algn="tl">
                  <a:srgbClr val="000000">
                    <a:alpha val="43137"/>
                  </a:srgbClr>
                </a:outerShdw>
              </a:effectLst>
            </a:endParaRPr>
          </a:p>
        </p:txBody>
      </p:sp>
      <p:sp>
        <p:nvSpPr>
          <p:cNvPr id="2" name="TextBox 1"/>
          <p:cNvSpPr txBox="1"/>
          <p:nvPr/>
        </p:nvSpPr>
        <p:spPr>
          <a:xfrm>
            <a:off x="647700" y="361950"/>
            <a:ext cx="7848599" cy="1938992"/>
          </a:xfrm>
          <a:prstGeom prst="rect">
            <a:avLst/>
          </a:prstGeom>
          <a:noFill/>
        </p:spPr>
        <p:txBody>
          <a:bodyPr wrap="square" rtlCol="0">
            <a:spAutoFit/>
          </a:bodyPr>
          <a:lstStyle/>
          <a:p>
            <a:pPr lvl="0" algn="ctr">
              <a:defRPr/>
            </a:pPr>
            <a:r>
              <a:rPr lang="en-US" sz="2800" b="1" dirty="0">
                <a:latin typeface="Verdana" charset="0"/>
                <a:ea typeface="Verdana" charset="0"/>
                <a:cs typeface="Verdana" charset="0"/>
              </a:rPr>
              <a:t>SB 1383 Community Webinar:</a:t>
            </a:r>
          </a:p>
          <a:p>
            <a:pPr lvl="0" algn="ctr">
              <a:defRPr/>
            </a:pPr>
            <a:r>
              <a:rPr lang="en-US" sz="2600" b="1" dirty="0">
                <a:latin typeface="Verdana" charset="0"/>
                <a:ea typeface="Verdana" charset="0"/>
                <a:cs typeface="Verdana" charset="0"/>
              </a:rPr>
              <a:t>Organic Waste Recycling</a:t>
            </a:r>
          </a:p>
          <a:p>
            <a:pPr lvl="0" algn="ctr">
              <a:defRPr/>
            </a:pPr>
            <a:r>
              <a:rPr lang="en-US" sz="2600" b="1" dirty="0">
                <a:latin typeface="Verdana" charset="0"/>
                <a:ea typeface="Verdana" charset="0"/>
                <a:cs typeface="Verdana" charset="0"/>
              </a:rPr>
              <a:t>and Food Recovery</a:t>
            </a:r>
          </a:p>
          <a:p>
            <a:pPr lvl="0" algn="ctr">
              <a:defRPr/>
            </a:pPr>
            <a:endParaRPr lang="en-US" sz="1400" b="1" dirty="0">
              <a:latin typeface="Verdana" charset="0"/>
              <a:ea typeface="Verdana" charset="0"/>
              <a:cs typeface="Verdana" charset="0"/>
            </a:endParaRPr>
          </a:p>
          <a:p>
            <a:pPr lvl="0" algn="ctr">
              <a:defRPr/>
            </a:pPr>
            <a:r>
              <a:rPr lang="en-US" sz="2400" b="1" dirty="0">
                <a:latin typeface="Verdana" charset="0"/>
                <a:ea typeface="Verdana" charset="0"/>
                <a:cs typeface="Verdana" charset="0"/>
              </a:rPr>
              <a:t>May 9, 2022</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30929"/>
            <a:ext cx="9144000" cy="26125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700"/>
            <a:ext cx="9144000" cy="857250"/>
          </a:xfrm>
        </p:spPr>
        <p:txBody>
          <a:bodyPr>
            <a:noAutofit/>
          </a:bodyPr>
          <a:lstStyle/>
          <a:p>
            <a:r>
              <a:rPr lang="en-US" sz="2600" b="1" dirty="0">
                <a:latin typeface="Verdana" charset="0"/>
                <a:ea typeface="Verdana" charset="0"/>
                <a:cs typeface="Verdana" charset="0"/>
              </a:rPr>
              <a:t>SB 1383 Legislation and</a:t>
            </a:r>
            <a:br>
              <a:rPr lang="en-US" sz="2600" b="1" dirty="0">
                <a:latin typeface="Verdana" charset="0"/>
                <a:ea typeface="Verdana" charset="0"/>
                <a:cs typeface="Verdana" charset="0"/>
              </a:rPr>
            </a:br>
            <a:r>
              <a:rPr lang="en-US" sz="2600" b="1" dirty="0">
                <a:latin typeface="Verdana" charset="0"/>
                <a:ea typeface="Verdana" charset="0"/>
                <a:cs typeface="Verdana" charset="0"/>
              </a:rPr>
              <a:t>Methane Reduction</a:t>
            </a:r>
          </a:p>
        </p:txBody>
      </p:sp>
      <p:sp>
        <p:nvSpPr>
          <p:cNvPr id="3" name="Content Placeholder 2"/>
          <p:cNvSpPr>
            <a:spLocks noGrp="1"/>
          </p:cNvSpPr>
          <p:nvPr>
            <p:ph idx="1"/>
          </p:nvPr>
        </p:nvSpPr>
        <p:spPr>
          <a:xfrm>
            <a:off x="685800" y="1581150"/>
            <a:ext cx="4876800" cy="3200400"/>
          </a:xfrm>
        </p:spPr>
        <p:txBody>
          <a:bodyPr>
            <a:noAutofit/>
          </a:bodyPr>
          <a:lstStyle/>
          <a:p>
            <a:pPr>
              <a:spcBef>
                <a:spcPts val="0"/>
              </a:spcBef>
            </a:pPr>
            <a:r>
              <a:rPr lang="en-US" sz="1600" dirty="0">
                <a:latin typeface="Verdana" panose="020B0604030504040204" pitchFamily="34" charset="0"/>
                <a:ea typeface="Verdana" panose="020B0604030504040204" pitchFamily="34" charset="0"/>
              </a:rPr>
              <a:t>Statewide effort to reduce emissions of short-lived climate pollutants</a:t>
            </a:r>
          </a:p>
          <a:p>
            <a:pPr>
              <a:spcBef>
                <a:spcPts val="0"/>
              </a:spcBef>
            </a:pPr>
            <a:endParaRPr lang="en-US" sz="1600" dirty="0">
              <a:latin typeface="Verdana" panose="020B0604030504040204" pitchFamily="34" charset="0"/>
              <a:ea typeface="Verdana" panose="020B0604030504040204" pitchFamily="34" charset="0"/>
            </a:endParaRPr>
          </a:p>
          <a:p>
            <a:pPr>
              <a:spcBef>
                <a:spcPts val="0"/>
              </a:spcBef>
            </a:pPr>
            <a:r>
              <a:rPr lang="en-US" sz="1600" dirty="0">
                <a:latin typeface="Verdana" panose="020B0604030504040204" pitchFamily="34" charset="0"/>
                <a:ea typeface="Verdana" panose="020B0604030504040204" pitchFamily="34" charset="0"/>
              </a:rPr>
              <a:t>Reduce organic waste disposal 75% by 2025</a:t>
            </a:r>
          </a:p>
          <a:p>
            <a:pPr>
              <a:spcBef>
                <a:spcPts val="0"/>
              </a:spcBef>
            </a:pPr>
            <a:endParaRPr lang="en-US" sz="1600" dirty="0">
              <a:latin typeface="Verdana" panose="020B0604030504040204" pitchFamily="34" charset="0"/>
              <a:ea typeface="Verdana" panose="020B0604030504040204" pitchFamily="34" charset="0"/>
            </a:endParaRPr>
          </a:p>
          <a:p>
            <a:pPr>
              <a:spcBef>
                <a:spcPts val="0"/>
              </a:spcBef>
            </a:pPr>
            <a:r>
              <a:rPr lang="en-US" sz="1600" dirty="0">
                <a:latin typeface="Verdana" panose="020B0604030504040204" pitchFamily="34" charset="0"/>
                <a:ea typeface="Verdana" panose="020B0604030504040204" pitchFamily="34" charset="0"/>
              </a:rPr>
              <a:t>Increase edible food recovery 20% by 2025</a:t>
            </a:r>
          </a:p>
          <a:p>
            <a:pPr>
              <a:spcBef>
                <a:spcPts val="0"/>
              </a:spcBef>
            </a:pPr>
            <a:endParaRPr lang="en-US" sz="1600" dirty="0">
              <a:latin typeface="Verdana" panose="020B0604030504040204" pitchFamily="34" charset="0"/>
              <a:ea typeface="Verdana" panose="020B0604030504040204" pitchFamily="34" charset="0"/>
            </a:endParaRPr>
          </a:p>
          <a:p>
            <a:pPr>
              <a:spcBef>
                <a:spcPts val="0"/>
              </a:spcBef>
            </a:pPr>
            <a:r>
              <a:rPr lang="en-US" sz="1600" dirty="0">
                <a:latin typeface="Verdana" panose="020B0604030504040204" pitchFamily="34" charset="0"/>
                <a:ea typeface="Verdana" panose="020B0604030504040204" pitchFamily="34" charset="0"/>
              </a:rPr>
              <a:t>Cities must establish organics recycling programs for all commercial and residential properties</a:t>
            </a:r>
          </a:p>
        </p:txBody>
      </p:sp>
      <p:pic>
        <p:nvPicPr>
          <p:cNvPr id="4" name="Picture 3">
            <a:extLst>
              <a:ext uri="{FF2B5EF4-FFF2-40B4-BE49-F238E27FC236}">
                <a16:creationId xmlns:a16="http://schemas.microsoft.com/office/drawing/2014/main" id="{5F02A6C2-6206-60FC-98D6-B7E408A4DE03}"/>
              </a:ext>
            </a:extLst>
          </p:cNvPr>
          <p:cNvPicPr>
            <a:picLocks noChangeAspect="1"/>
          </p:cNvPicPr>
          <p:nvPr/>
        </p:nvPicPr>
        <p:blipFill>
          <a:blip r:embed="rId3"/>
          <a:stretch>
            <a:fillRect/>
          </a:stretch>
        </p:blipFill>
        <p:spPr>
          <a:xfrm>
            <a:off x="5867400" y="1657350"/>
            <a:ext cx="2286000" cy="3048000"/>
          </a:xfrm>
          <a:prstGeom prst="rect">
            <a:avLst/>
          </a:prstGeom>
        </p:spPr>
      </p:pic>
    </p:spTree>
    <p:extLst>
      <p:ext uri="{BB962C8B-B14F-4D97-AF65-F5344CB8AC3E}">
        <p14:creationId xmlns:p14="http://schemas.microsoft.com/office/powerpoint/2010/main" val="2148096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50"/>
            <a:ext cx="9144000" cy="857250"/>
          </a:xfrm>
        </p:spPr>
        <p:txBody>
          <a:bodyPr>
            <a:normAutofit/>
          </a:bodyPr>
          <a:lstStyle/>
          <a:p>
            <a:r>
              <a:rPr lang="en-US" sz="2600" b="1" dirty="0">
                <a:latin typeface="Verdana" charset="0"/>
                <a:ea typeface="Verdana" charset="0"/>
                <a:cs typeface="Verdana" charset="0"/>
              </a:rPr>
              <a:t>What is Organic Waste?</a:t>
            </a:r>
          </a:p>
        </p:txBody>
      </p:sp>
      <p:sp>
        <p:nvSpPr>
          <p:cNvPr id="3" name="Content Placeholder 2"/>
          <p:cNvSpPr>
            <a:spLocks noGrp="1"/>
          </p:cNvSpPr>
          <p:nvPr>
            <p:ph idx="1"/>
          </p:nvPr>
        </p:nvSpPr>
        <p:spPr>
          <a:xfrm>
            <a:off x="1097280" y="1123950"/>
            <a:ext cx="4648200" cy="3657600"/>
          </a:xfrm>
        </p:spPr>
        <p:txBody>
          <a:bodyPr>
            <a:noAutofit/>
          </a:bodyPr>
          <a:lstStyle/>
          <a:p>
            <a:pPr>
              <a:spcBef>
                <a:spcPts val="0"/>
              </a:spcBef>
            </a:pPr>
            <a:r>
              <a:rPr lang="en-US" sz="2000" dirty="0">
                <a:latin typeface="Verdana" panose="020B0604030504040204" pitchFamily="34" charset="0"/>
                <a:ea typeface="Verdana" panose="020B0604030504040204" pitchFamily="34" charset="0"/>
              </a:rPr>
              <a:t>Food Waste</a:t>
            </a:r>
          </a:p>
          <a:p>
            <a:pPr lvl="1">
              <a:spcBef>
                <a:spcPts val="0"/>
              </a:spcBef>
            </a:pPr>
            <a:r>
              <a:rPr lang="en-US" sz="1600" dirty="0">
                <a:latin typeface="Verdana" panose="020B0604030504040204" pitchFamily="34" charset="0"/>
                <a:ea typeface="Verdana" panose="020B0604030504040204" pitchFamily="34" charset="0"/>
              </a:rPr>
              <a:t>Food scraps</a:t>
            </a:r>
          </a:p>
          <a:p>
            <a:pPr lvl="1">
              <a:spcBef>
                <a:spcPts val="0"/>
              </a:spcBef>
            </a:pPr>
            <a:r>
              <a:rPr lang="en-US" sz="1600" i="0" dirty="0">
                <a:effectLst/>
                <a:latin typeface="Verdana" panose="020B0604030504040204" pitchFamily="34" charset="0"/>
                <a:ea typeface="Verdana" panose="020B0604030504040204" pitchFamily="34" charset="0"/>
              </a:rPr>
              <a:t>Uneaten or partially eaten food</a:t>
            </a:r>
          </a:p>
          <a:p>
            <a:pPr lvl="1">
              <a:spcBef>
                <a:spcPts val="0"/>
              </a:spcBef>
            </a:pPr>
            <a:r>
              <a:rPr lang="en-US" sz="1600" dirty="0">
                <a:latin typeface="Verdana" panose="020B0604030504040204" pitchFamily="34" charset="0"/>
                <a:ea typeface="Verdana" panose="020B0604030504040204" pitchFamily="34" charset="0"/>
              </a:rPr>
              <a:t>Bones, eggshells, coffee grounds</a:t>
            </a:r>
            <a:endParaRPr lang="en-US" sz="1600" i="0" dirty="0">
              <a:effectLst/>
              <a:latin typeface="Verdana" panose="020B0604030504040204" pitchFamily="34" charset="0"/>
              <a:ea typeface="Verdana" panose="020B0604030504040204" pitchFamily="34" charset="0"/>
            </a:endParaRPr>
          </a:p>
          <a:p>
            <a:pPr marL="0" indent="0">
              <a:spcBef>
                <a:spcPts val="0"/>
              </a:spcBef>
              <a:buNone/>
            </a:pPr>
            <a:endParaRPr lang="en-US" sz="2800" i="0" dirty="0">
              <a:effectLst/>
              <a:latin typeface="Verdana" panose="020B0604030504040204" pitchFamily="34" charset="0"/>
              <a:ea typeface="Verdana" panose="020B0604030504040204" pitchFamily="34" charset="0"/>
            </a:endParaRPr>
          </a:p>
          <a:p>
            <a:pPr>
              <a:spcBef>
                <a:spcPts val="0"/>
              </a:spcBef>
            </a:pPr>
            <a:r>
              <a:rPr lang="en-US" sz="2000" dirty="0">
                <a:latin typeface="Verdana" panose="020B0604030504040204" pitchFamily="34" charset="0"/>
                <a:ea typeface="Verdana" panose="020B0604030504040204" pitchFamily="34" charset="0"/>
              </a:rPr>
              <a:t>Soiled Paper and Cardboard</a:t>
            </a:r>
          </a:p>
          <a:p>
            <a:pPr lvl="1">
              <a:spcBef>
                <a:spcPts val="0"/>
              </a:spcBef>
            </a:pPr>
            <a:r>
              <a:rPr lang="en-US" sz="1600" dirty="0">
                <a:latin typeface="Verdana" panose="020B0604030504040204" pitchFamily="34" charset="0"/>
                <a:ea typeface="Verdana" panose="020B0604030504040204" pitchFamily="34" charset="0"/>
              </a:rPr>
              <a:t>Greasy pizza boxes</a:t>
            </a:r>
          </a:p>
          <a:p>
            <a:pPr lvl="1">
              <a:spcBef>
                <a:spcPts val="0"/>
              </a:spcBef>
            </a:pPr>
            <a:r>
              <a:rPr lang="en-US" sz="1600" dirty="0">
                <a:latin typeface="Verdana" panose="020B0604030504040204" pitchFamily="34" charset="0"/>
                <a:ea typeface="Verdana" panose="020B0604030504040204" pitchFamily="34" charset="0"/>
              </a:rPr>
              <a:t>Paper napkins, towels, plates</a:t>
            </a:r>
          </a:p>
          <a:p>
            <a:pPr>
              <a:spcBef>
                <a:spcPts val="0"/>
              </a:spcBef>
            </a:pPr>
            <a:endParaRPr lang="en-US" sz="2800" dirty="0">
              <a:latin typeface="Verdana" panose="020B0604030504040204" pitchFamily="34" charset="0"/>
              <a:ea typeface="Verdana" panose="020B0604030504040204" pitchFamily="34" charset="0"/>
            </a:endParaRPr>
          </a:p>
          <a:p>
            <a:pPr>
              <a:spcBef>
                <a:spcPts val="0"/>
              </a:spcBef>
            </a:pPr>
            <a:r>
              <a:rPr lang="en-US" sz="2000" i="0" dirty="0">
                <a:effectLst/>
                <a:latin typeface="Verdana" panose="020B0604030504040204" pitchFamily="34" charset="0"/>
                <a:ea typeface="Verdana" panose="020B0604030504040204" pitchFamily="34" charset="0"/>
              </a:rPr>
              <a:t>Green Waste</a:t>
            </a:r>
          </a:p>
          <a:p>
            <a:pPr lvl="1">
              <a:spcBef>
                <a:spcPts val="0"/>
              </a:spcBef>
            </a:pPr>
            <a:r>
              <a:rPr lang="en-US" sz="1600" i="0" dirty="0">
                <a:effectLst/>
                <a:latin typeface="Verdana" panose="020B0604030504040204" pitchFamily="34" charset="0"/>
                <a:ea typeface="Verdana" panose="020B0604030504040204" pitchFamily="34" charset="0"/>
              </a:rPr>
              <a:t>Lan</a:t>
            </a:r>
            <a:r>
              <a:rPr lang="en-US" sz="1600" dirty="0">
                <a:latin typeface="Verdana" panose="020B0604030504040204" pitchFamily="34" charset="0"/>
                <a:ea typeface="Verdana" panose="020B0604030504040204" pitchFamily="34" charset="0"/>
              </a:rPr>
              <a:t>dscape and pruning</a:t>
            </a:r>
          </a:p>
          <a:p>
            <a:pPr lvl="1">
              <a:spcBef>
                <a:spcPts val="0"/>
              </a:spcBef>
            </a:pPr>
            <a:r>
              <a:rPr lang="en-US" sz="1600" i="0" dirty="0">
                <a:effectLst/>
                <a:latin typeface="Verdana" panose="020B0604030504040204" pitchFamily="34" charset="0"/>
                <a:ea typeface="Verdana" panose="020B0604030504040204" pitchFamily="34" charset="0"/>
              </a:rPr>
              <a:t>Leaves and lawn trimmings</a:t>
            </a:r>
          </a:p>
          <a:p>
            <a:pPr>
              <a:lnSpc>
                <a:spcPct val="150000"/>
              </a:lnSpc>
            </a:pPr>
            <a:endParaRPr lang="en-US" sz="2000" b="1" dirty="0">
              <a:latin typeface="Verdana" panose="020B0604030504040204" pitchFamily="34" charset="0"/>
              <a:ea typeface="Verdana" panose="020B0604030504040204" pitchFamily="34" charset="0"/>
            </a:endParaRPr>
          </a:p>
        </p:txBody>
      </p:sp>
      <p:pic>
        <p:nvPicPr>
          <p:cNvPr id="5" name="Picture 4" descr="A picture containing food, vegetable, dish, salad&#10;&#10;Description automatically generated">
            <a:extLst>
              <a:ext uri="{FF2B5EF4-FFF2-40B4-BE49-F238E27FC236}">
                <a16:creationId xmlns:a16="http://schemas.microsoft.com/office/drawing/2014/main" id="{7BE9D6C1-A823-4341-AE23-9F94120C89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8108" y="1221235"/>
            <a:ext cx="2024292" cy="1244096"/>
          </a:xfrm>
          <a:prstGeom prst="rect">
            <a:avLst/>
          </a:prstGeom>
        </p:spPr>
      </p:pic>
      <p:pic>
        <p:nvPicPr>
          <p:cNvPr id="13" name="Picture 12" descr="A picture containing text, food, breakfast, snack food&#10;&#10;Description automatically generated">
            <a:extLst>
              <a:ext uri="{FF2B5EF4-FFF2-40B4-BE49-F238E27FC236}">
                <a16:creationId xmlns:a16="http://schemas.microsoft.com/office/drawing/2014/main" id="{7A85E95A-683F-471B-9510-25DE46D1A0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2929631"/>
            <a:ext cx="2492517" cy="992634"/>
          </a:xfrm>
          <a:prstGeom prst="rect">
            <a:avLst/>
          </a:prstGeom>
        </p:spPr>
      </p:pic>
    </p:spTree>
    <p:extLst>
      <p:ext uri="{BB962C8B-B14F-4D97-AF65-F5344CB8AC3E}">
        <p14:creationId xmlns:p14="http://schemas.microsoft.com/office/powerpoint/2010/main" val="3844923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038350"/>
            <a:ext cx="7772400" cy="1021557"/>
          </a:xfrm>
        </p:spPr>
        <p:txBody>
          <a:bodyPr>
            <a:normAutofit/>
          </a:bodyPr>
          <a:lstStyle/>
          <a:p>
            <a:pPr algn="ctr"/>
            <a:r>
              <a:rPr lang="en-US" sz="4400" dirty="0">
                <a:latin typeface="Verdana" panose="020B0604030504040204" pitchFamily="34" charset="0"/>
                <a:ea typeface="Verdana" panose="020B0604030504040204" pitchFamily="34" charset="0"/>
              </a:rPr>
              <a:t>Commercial Sector</a:t>
            </a:r>
          </a:p>
        </p:txBody>
      </p:sp>
      <p:sp>
        <p:nvSpPr>
          <p:cNvPr id="6" name="Text Placeholder 5"/>
          <p:cNvSpPr>
            <a:spLocks noGrp="1"/>
          </p:cNvSpPr>
          <p:nvPr>
            <p:ph type="body" idx="1"/>
          </p:nvPr>
        </p:nvSpPr>
        <p:spPr>
          <a:xfrm>
            <a:off x="743744" y="971550"/>
            <a:ext cx="7772400" cy="1125140"/>
          </a:xfrm>
        </p:spPr>
        <p:txBody>
          <a:bodyPr>
            <a:normAutofit/>
          </a:bodyPr>
          <a:lstStyle/>
          <a:p>
            <a:pPr algn="ctr"/>
            <a:r>
              <a:rPr lang="en-US" sz="2400" dirty="0">
                <a:solidFill>
                  <a:schemeClr val="tx1"/>
                </a:solidFill>
                <a:latin typeface="Verdana" panose="020B0604030504040204" pitchFamily="34" charset="0"/>
                <a:ea typeface="Verdana" panose="020B0604030504040204" pitchFamily="34" charset="0"/>
              </a:rPr>
              <a:t>SB 1383 Short-Lived Climate Pollutants</a:t>
            </a:r>
          </a:p>
        </p:txBody>
      </p:sp>
      <p:pic>
        <p:nvPicPr>
          <p:cNvPr id="8" name="Picture 7">
            <a:extLst>
              <a:ext uri="{FF2B5EF4-FFF2-40B4-BE49-F238E27FC236}">
                <a16:creationId xmlns:a16="http://schemas.microsoft.com/office/drawing/2014/main" id="{C37D87A6-2CB8-CB0E-22F8-10AF78C2C4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856" y="4098314"/>
            <a:ext cx="1955096" cy="665613"/>
          </a:xfrm>
          <a:prstGeom prst="rect">
            <a:avLst/>
          </a:prstGeom>
        </p:spPr>
      </p:pic>
      <p:pic>
        <p:nvPicPr>
          <p:cNvPr id="9" name="Picture 8" descr="A close up of a keyboard&#10;&#10;Description automatically generated with low confidence">
            <a:extLst>
              <a:ext uri="{FF2B5EF4-FFF2-40B4-BE49-F238E27FC236}">
                <a16:creationId xmlns:a16="http://schemas.microsoft.com/office/drawing/2014/main" id="{DFB230FB-CEC3-146F-AAF6-364EB40461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799" y="4171950"/>
            <a:ext cx="2115345" cy="537080"/>
          </a:xfrm>
          <a:prstGeom prst="rect">
            <a:avLst/>
          </a:prstGeom>
        </p:spPr>
      </p:pic>
    </p:spTree>
    <p:extLst>
      <p:ext uri="{BB962C8B-B14F-4D97-AF65-F5344CB8AC3E}">
        <p14:creationId xmlns:p14="http://schemas.microsoft.com/office/powerpoint/2010/main" val="181312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50"/>
            <a:ext cx="9144000" cy="857250"/>
          </a:xfrm>
        </p:spPr>
        <p:txBody>
          <a:bodyPr>
            <a:normAutofit/>
          </a:bodyPr>
          <a:lstStyle/>
          <a:p>
            <a:r>
              <a:rPr lang="en-US" sz="2600" b="1" dirty="0">
                <a:latin typeface="Verdana" charset="0"/>
                <a:ea typeface="Verdana" charset="0"/>
                <a:cs typeface="Verdana" charset="0"/>
              </a:rPr>
              <a:t>What is Edible Food Recovery?</a:t>
            </a:r>
          </a:p>
        </p:txBody>
      </p:sp>
      <p:sp>
        <p:nvSpPr>
          <p:cNvPr id="3" name="Content Placeholder 2"/>
          <p:cNvSpPr>
            <a:spLocks noGrp="1"/>
          </p:cNvSpPr>
          <p:nvPr>
            <p:ph idx="1"/>
          </p:nvPr>
        </p:nvSpPr>
        <p:spPr>
          <a:xfrm>
            <a:off x="685800" y="1314450"/>
            <a:ext cx="8077200" cy="2171700"/>
          </a:xfrm>
        </p:spPr>
        <p:txBody>
          <a:bodyPr>
            <a:noAutofit/>
          </a:bodyPr>
          <a:lstStyle/>
          <a:p>
            <a:pPr>
              <a:spcBef>
                <a:spcPts val="0"/>
              </a:spcBef>
            </a:pPr>
            <a:r>
              <a:rPr lang="en-US" sz="2000" i="0" dirty="0">
                <a:effectLst/>
                <a:latin typeface="Verdana" panose="020B0604030504040204" pitchFamily="34" charset="0"/>
                <a:ea typeface="Verdana" panose="020B0604030504040204" pitchFamily="34" charset="0"/>
              </a:rPr>
              <a:t>Collecting edible food that would otherwise go to landfills</a:t>
            </a:r>
          </a:p>
          <a:p>
            <a:pPr>
              <a:spcBef>
                <a:spcPts val="0"/>
              </a:spcBef>
            </a:pPr>
            <a:endParaRPr lang="en-US" sz="1600" i="0" dirty="0">
              <a:effectLst/>
              <a:latin typeface="Verdana" panose="020B0604030504040204" pitchFamily="34" charset="0"/>
              <a:ea typeface="Verdana" panose="020B0604030504040204" pitchFamily="34" charset="0"/>
            </a:endParaRPr>
          </a:p>
          <a:p>
            <a:pPr>
              <a:spcBef>
                <a:spcPts val="0"/>
              </a:spcBef>
            </a:pPr>
            <a:r>
              <a:rPr lang="en-US" sz="2000" dirty="0">
                <a:latin typeface="Verdana" panose="020B0604030504040204" pitchFamily="34" charset="0"/>
                <a:ea typeface="Verdana" panose="020B0604030504040204" pitchFamily="34" charset="0"/>
              </a:rPr>
              <a:t>Edible food donations must meet food safety standards</a:t>
            </a:r>
          </a:p>
          <a:p>
            <a:pPr>
              <a:spcBef>
                <a:spcPts val="0"/>
              </a:spcBef>
            </a:pPr>
            <a:endParaRPr lang="en-US" sz="1600" dirty="0">
              <a:latin typeface="Verdana" panose="020B0604030504040204" pitchFamily="34" charset="0"/>
              <a:ea typeface="Verdana" panose="020B0604030504040204" pitchFamily="34" charset="0"/>
            </a:endParaRPr>
          </a:p>
          <a:p>
            <a:pPr>
              <a:spcBef>
                <a:spcPts val="0"/>
              </a:spcBef>
            </a:pPr>
            <a:r>
              <a:rPr lang="en-US" sz="2000" i="0" dirty="0">
                <a:effectLst/>
                <a:latin typeface="Verdana" panose="020B0604030504040204" pitchFamily="34" charset="0"/>
                <a:ea typeface="Verdana" panose="020B0604030504040204" pitchFamily="34" charset="0"/>
              </a:rPr>
              <a:t>Commercial edible food generators must arrange to recover their edible food</a:t>
            </a:r>
          </a:p>
          <a:p>
            <a:pPr>
              <a:lnSpc>
                <a:spcPct val="150000"/>
              </a:lnSpc>
            </a:pPr>
            <a:endParaRPr lang="en-US" sz="2000" b="1" dirty="0">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A76E2B66-9E1C-0365-7595-0F16083BC5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00" y="3562350"/>
            <a:ext cx="4191000" cy="1241603"/>
          </a:xfrm>
          <a:prstGeom prst="rect">
            <a:avLst/>
          </a:prstGeom>
        </p:spPr>
      </p:pic>
    </p:spTree>
    <p:extLst>
      <p:ext uri="{BB962C8B-B14F-4D97-AF65-F5344CB8AC3E}">
        <p14:creationId xmlns:p14="http://schemas.microsoft.com/office/powerpoint/2010/main" val="1009080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50"/>
            <a:ext cx="9144000" cy="857250"/>
          </a:xfrm>
        </p:spPr>
        <p:txBody>
          <a:bodyPr>
            <a:noAutofit/>
          </a:bodyPr>
          <a:lstStyle/>
          <a:p>
            <a:r>
              <a:rPr lang="en-US" sz="2600" b="1" dirty="0">
                <a:latin typeface="Verdana" charset="0"/>
                <a:ea typeface="Verdana" charset="0"/>
                <a:cs typeface="Verdana" charset="0"/>
              </a:rPr>
              <a:t>Tier 1 Edible Food Generators</a:t>
            </a:r>
          </a:p>
        </p:txBody>
      </p:sp>
      <p:pic>
        <p:nvPicPr>
          <p:cNvPr id="7" name="Picture 6">
            <a:extLst>
              <a:ext uri="{FF2B5EF4-FFF2-40B4-BE49-F238E27FC236}">
                <a16:creationId xmlns:a16="http://schemas.microsoft.com/office/drawing/2014/main" id="{F38D37AC-7709-9031-8020-6B6CE2B7C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060" y="1200150"/>
            <a:ext cx="3641880" cy="3453848"/>
          </a:xfrm>
          <a:prstGeom prst="rect">
            <a:avLst/>
          </a:prstGeom>
        </p:spPr>
      </p:pic>
    </p:spTree>
    <p:extLst>
      <p:ext uri="{BB962C8B-B14F-4D97-AF65-F5344CB8AC3E}">
        <p14:creationId xmlns:p14="http://schemas.microsoft.com/office/powerpoint/2010/main" val="3681400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50"/>
            <a:ext cx="9144000" cy="857250"/>
          </a:xfrm>
        </p:spPr>
        <p:txBody>
          <a:bodyPr>
            <a:noAutofit/>
          </a:bodyPr>
          <a:lstStyle/>
          <a:p>
            <a:r>
              <a:rPr lang="en-US" sz="2600" b="1" dirty="0">
                <a:latin typeface="Verdana" charset="0"/>
                <a:ea typeface="Verdana" charset="0"/>
                <a:cs typeface="Verdana" charset="0"/>
              </a:rPr>
              <a:t>Tier 2 Edible Food Generators</a:t>
            </a:r>
          </a:p>
        </p:txBody>
      </p:sp>
      <p:pic>
        <p:nvPicPr>
          <p:cNvPr id="6" name="Picture 5">
            <a:extLst>
              <a:ext uri="{FF2B5EF4-FFF2-40B4-BE49-F238E27FC236}">
                <a16:creationId xmlns:a16="http://schemas.microsoft.com/office/drawing/2014/main" id="{1BC1F590-5225-1454-6EFD-64EE9E3C13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1060" y="1200150"/>
            <a:ext cx="3641880" cy="3453848"/>
          </a:xfrm>
          <a:prstGeom prst="rect">
            <a:avLst/>
          </a:prstGeom>
        </p:spPr>
      </p:pic>
    </p:spTree>
    <p:extLst>
      <p:ext uri="{BB962C8B-B14F-4D97-AF65-F5344CB8AC3E}">
        <p14:creationId xmlns:p14="http://schemas.microsoft.com/office/powerpoint/2010/main" val="2606917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2038350"/>
            <a:ext cx="7772400" cy="1021557"/>
          </a:xfrm>
        </p:spPr>
        <p:txBody>
          <a:bodyPr>
            <a:normAutofit/>
          </a:bodyPr>
          <a:lstStyle/>
          <a:p>
            <a:pPr algn="ctr"/>
            <a:r>
              <a:rPr lang="en-US" sz="4400" dirty="0">
                <a:latin typeface="Verdana" panose="020B0604030504040204" pitchFamily="34" charset="0"/>
                <a:ea typeface="Verdana" panose="020B0604030504040204" pitchFamily="34" charset="0"/>
              </a:rPr>
              <a:t>RESIDENTIAL Sector</a:t>
            </a:r>
          </a:p>
        </p:txBody>
      </p:sp>
      <p:sp>
        <p:nvSpPr>
          <p:cNvPr id="6" name="Text Placeholder 5"/>
          <p:cNvSpPr>
            <a:spLocks noGrp="1"/>
          </p:cNvSpPr>
          <p:nvPr>
            <p:ph type="body" idx="1"/>
          </p:nvPr>
        </p:nvSpPr>
        <p:spPr>
          <a:xfrm>
            <a:off x="743744" y="971550"/>
            <a:ext cx="7772400" cy="1125140"/>
          </a:xfrm>
        </p:spPr>
        <p:txBody>
          <a:bodyPr>
            <a:normAutofit/>
          </a:bodyPr>
          <a:lstStyle/>
          <a:p>
            <a:pPr algn="ctr"/>
            <a:r>
              <a:rPr lang="en-US" sz="2400" dirty="0">
                <a:solidFill>
                  <a:schemeClr val="tx1"/>
                </a:solidFill>
                <a:latin typeface="Verdana" panose="020B0604030504040204" pitchFamily="34" charset="0"/>
                <a:ea typeface="Verdana" panose="020B0604030504040204" pitchFamily="34" charset="0"/>
              </a:rPr>
              <a:t>SB 1383 Short-Lived Climate Pollutants</a:t>
            </a:r>
          </a:p>
        </p:txBody>
      </p:sp>
      <p:pic>
        <p:nvPicPr>
          <p:cNvPr id="8" name="Picture 7">
            <a:extLst>
              <a:ext uri="{FF2B5EF4-FFF2-40B4-BE49-F238E27FC236}">
                <a16:creationId xmlns:a16="http://schemas.microsoft.com/office/drawing/2014/main" id="{C37D87A6-2CB8-CB0E-22F8-10AF78C2C4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856" y="4098314"/>
            <a:ext cx="1955096" cy="665613"/>
          </a:xfrm>
          <a:prstGeom prst="rect">
            <a:avLst/>
          </a:prstGeom>
        </p:spPr>
      </p:pic>
      <p:pic>
        <p:nvPicPr>
          <p:cNvPr id="9" name="Picture 8" descr="A close up of a keyboard&#10;&#10;Description automatically generated with low confidence">
            <a:extLst>
              <a:ext uri="{FF2B5EF4-FFF2-40B4-BE49-F238E27FC236}">
                <a16:creationId xmlns:a16="http://schemas.microsoft.com/office/drawing/2014/main" id="{DFB230FB-CEC3-146F-AAF6-364EB40461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799" y="4171950"/>
            <a:ext cx="2115345" cy="537080"/>
          </a:xfrm>
          <a:prstGeom prst="rect">
            <a:avLst/>
          </a:prstGeom>
        </p:spPr>
      </p:pic>
    </p:spTree>
    <p:extLst>
      <p:ext uri="{BB962C8B-B14F-4D97-AF65-F5344CB8AC3E}">
        <p14:creationId xmlns:p14="http://schemas.microsoft.com/office/powerpoint/2010/main" val="3167338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352550"/>
            <a:ext cx="5410200" cy="3429000"/>
          </a:xfrm>
        </p:spPr>
        <p:txBody>
          <a:bodyPr>
            <a:noAutofit/>
          </a:bodyPr>
          <a:lstStyle/>
          <a:p>
            <a:pPr marL="0" indent="0">
              <a:buNone/>
            </a:pPr>
            <a:r>
              <a:rPr lang="en-US" sz="1700" b="1" dirty="0">
                <a:latin typeface="Verdana" panose="020B0604030504040204" pitchFamily="34" charset="0"/>
                <a:ea typeface="Verdana" panose="020B0604030504040204" pitchFamily="34" charset="0"/>
              </a:rPr>
              <a:t>Residential Sector</a:t>
            </a:r>
          </a:p>
          <a:p>
            <a:pPr lvl="1"/>
            <a:r>
              <a:rPr lang="en-US" sz="1700" dirty="0">
                <a:latin typeface="Verdana" panose="020B0604030504040204" pitchFamily="34" charset="0"/>
                <a:ea typeface="Verdana" panose="020B0604030504040204" pitchFamily="34" charset="0"/>
              </a:rPr>
              <a:t>SB 1383 requires all residents, including multi-family communities, to have an organics program and participate</a:t>
            </a:r>
          </a:p>
          <a:p>
            <a:pPr lvl="1"/>
            <a:r>
              <a:rPr lang="en-US" sz="1700" dirty="0">
                <a:latin typeface="Verdana" panose="020B0604030504040204" pitchFamily="34" charset="0"/>
                <a:ea typeface="Verdana" panose="020B0604030504040204" pitchFamily="34" charset="0"/>
              </a:rPr>
              <a:t>Requires the State to standardize the recycling program equipment colors</a:t>
            </a:r>
          </a:p>
          <a:p>
            <a:pPr lvl="1"/>
            <a:r>
              <a:rPr lang="en-US" sz="1700" dirty="0">
                <a:latin typeface="Verdana" panose="020B0604030504040204" pitchFamily="34" charset="0"/>
                <a:ea typeface="Verdana" panose="020B0604030504040204" pitchFamily="34" charset="0"/>
              </a:rPr>
              <a:t>Requires Cities to provide a recycling organics program</a:t>
            </a:r>
          </a:p>
          <a:p>
            <a:pPr lvl="2"/>
            <a:r>
              <a:rPr lang="en-US" sz="1700" dirty="0">
                <a:latin typeface="Verdana" panose="020B0604030504040204" pitchFamily="34" charset="0"/>
                <a:ea typeface="Verdana" panose="020B0604030504040204" pitchFamily="34" charset="0"/>
              </a:rPr>
              <a:t>Educate (Bilingual)</a:t>
            </a:r>
          </a:p>
          <a:p>
            <a:pPr lvl="2"/>
            <a:r>
              <a:rPr lang="en-US" sz="1700" dirty="0">
                <a:latin typeface="Verdana" panose="020B0604030504040204" pitchFamily="34" charset="0"/>
                <a:ea typeface="Verdana" panose="020B0604030504040204" pitchFamily="34" charset="0"/>
              </a:rPr>
              <a:t>Monitor</a:t>
            </a:r>
          </a:p>
          <a:p>
            <a:pPr lvl="2"/>
            <a:r>
              <a:rPr lang="en-US" sz="1700" dirty="0">
                <a:latin typeface="Verdana" panose="020B0604030504040204" pitchFamily="34" charset="0"/>
                <a:ea typeface="Verdana" panose="020B0604030504040204" pitchFamily="34" charset="0"/>
              </a:rPr>
              <a:t>Ultimately Enforce by 2024</a:t>
            </a:r>
          </a:p>
          <a:p>
            <a:endParaRPr lang="en-US" sz="1800" dirty="0">
              <a:latin typeface="Verdana" panose="020B0604030504040204" pitchFamily="34" charset="0"/>
              <a:ea typeface="Verdana" panose="020B0604030504040204" pitchFamily="34" charset="0"/>
            </a:endParaRPr>
          </a:p>
        </p:txBody>
      </p:sp>
      <p:pic>
        <p:nvPicPr>
          <p:cNvPr id="6" name="Picture 5"/>
          <p:cNvPicPr>
            <a:picLocks noChangeAspect="1"/>
          </p:cNvPicPr>
          <p:nvPr/>
        </p:nvPicPr>
        <p:blipFill>
          <a:blip r:embed="rId3"/>
          <a:stretch>
            <a:fillRect/>
          </a:stretch>
        </p:blipFill>
        <p:spPr>
          <a:xfrm>
            <a:off x="6172200" y="1885950"/>
            <a:ext cx="2139881" cy="2139881"/>
          </a:xfrm>
          <a:prstGeom prst="rect">
            <a:avLst/>
          </a:prstGeom>
        </p:spPr>
      </p:pic>
      <p:sp>
        <p:nvSpPr>
          <p:cNvPr id="7" name="Title 1">
            <a:extLst>
              <a:ext uri="{FF2B5EF4-FFF2-40B4-BE49-F238E27FC236}">
                <a16:creationId xmlns:a16="http://schemas.microsoft.com/office/drawing/2014/main" id="{2E1EFC1D-4188-152C-894D-CD1511899CC3}"/>
              </a:ext>
            </a:extLst>
          </p:cNvPr>
          <p:cNvSpPr>
            <a:spLocks noGrp="1"/>
          </p:cNvSpPr>
          <p:nvPr>
            <p:ph type="title"/>
          </p:nvPr>
        </p:nvSpPr>
        <p:spPr>
          <a:xfrm>
            <a:off x="0" y="209550"/>
            <a:ext cx="9144000" cy="857250"/>
          </a:xfrm>
        </p:spPr>
        <p:txBody>
          <a:bodyPr>
            <a:noAutofit/>
          </a:bodyPr>
          <a:lstStyle/>
          <a:p>
            <a:r>
              <a:rPr lang="en-US" sz="2600" b="1" dirty="0">
                <a:latin typeface="Verdana" charset="0"/>
                <a:ea typeface="Verdana" charset="0"/>
                <a:cs typeface="Verdana" charset="0"/>
              </a:rPr>
              <a:t>SB 1383: Short-Lived Climate Pollutants</a:t>
            </a:r>
          </a:p>
        </p:txBody>
      </p:sp>
    </p:spTree>
    <p:extLst>
      <p:ext uri="{BB962C8B-B14F-4D97-AF65-F5344CB8AC3E}">
        <p14:creationId xmlns:p14="http://schemas.microsoft.com/office/powerpoint/2010/main" val="3701884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50"/>
            <a:ext cx="9144000" cy="857250"/>
          </a:xfrm>
        </p:spPr>
        <p:txBody>
          <a:bodyPr>
            <a:normAutofit/>
          </a:bodyPr>
          <a:lstStyle/>
          <a:p>
            <a:r>
              <a:rPr lang="en-US" sz="2600" b="1" dirty="0">
                <a:latin typeface="Verdana" charset="0"/>
                <a:ea typeface="Verdana" charset="0"/>
                <a:cs typeface="Verdana" charset="0"/>
              </a:rPr>
              <a:t>Standardized Bin Colors</a:t>
            </a:r>
          </a:p>
        </p:txBody>
      </p:sp>
      <p:pic>
        <p:nvPicPr>
          <p:cNvPr id="7" name="Picture 6">
            <a:extLst>
              <a:ext uri="{FF2B5EF4-FFF2-40B4-BE49-F238E27FC236}">
                <a16:creationId xmlns:a16="http://schemas.microsoft.com/office/drawing/2014/main" id="{B50F0182-E642-2D16-A014-F04638A01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627" y="1809750"/>
            <a:ext cx="2294573" cy="2856315"/>
          </a:xfrm>
          <a:prstGeom prst="rect">
            <a:avLst/>
          </a:prstGeom>
        </p:spPr>
      </p:pic>
      <p:pic>
        <p:nvPicPr>
          <p:cNvPr id="9" name="Picture 8">
            <a:extLst>
              <a:ext uri="{FF2B5EF4-FFF2-40B4-BE49-F238E27FC236}">
                <a16:creationId xmlns:a16="http://schemas.microsoft.com/office/drawing/2014/main" id="{41952BC2-C9E3-9C02-99DA-B2E127EDD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5192" y="1809750"/>
            <a:ext cx="2313616" cy="2856316"/>
          </a:xfrm>
          <a:prstGeom prst="rect">
            <a:avLst/>
          </a:prstGeom>
        </p:spPr>
      </p:pic>
      <p:pic>
        <p:nvPicPr>
          <p:cNvPr id="11" name="Picture 10">
            <a:extLst>
              <a:ext uri="{FF2B5EF4-FFF2-40B4-BE49-F238E27FC236}">
                <a16:creationId xmlns:a16="http://schemas.microsoft.com/office/drawing/2014/main" id="{19D2FE23-2358-522F-FFDC-FB885093EF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9800" y="1809750"/>
            <a:ext cx="2294573" cy="2856315"/>
          </a:xfrm>
          <a:prstGeom prst="rect">
            <a:avLst/>
          </a:prstGeom>
        </p:spPr>
      </p:pic>
      <p:sp>
        <p:nvSpPr>
          <p:cNvPr id="12" name="TextBox 11">
            <a:extLst>
              <a:ext uri="{FF2B5EF4-FFF2-40B4-BE49-F238E27FC236}">
                <a16:creationId xmlns:a16="http://schemas.microsoft.com/office/drawing/2014/main" id="{E2E24751-03A3-CBEC-A385-E357BD336E5B}"/>
              </a:ext>
            </a:extLst>
          </p:cNvPr>
          <p:cNvSpPr txBox="1"/>
          <p:nvPr/>
        </p:nvSpPr>
        <p:spPr>
          <a:xfrm>
            <a:off x="948213" y="1276350"/>
            <a:ext cx="2057400" cy="369332"/>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Landfill Waste</a:t>
            </a:r>
          </a:p>
        </p:txBody>
      </p:sp>
      <p:sp>
        <p:nvSpPr>
          <p:cNvPr id="13" name="TextBox 12">
            <a:extLst>
              <a:ext uri="{FF2B5EF4-FFF2-40B4-BE49-F238E27FC236}">
                <a16:creationId xmlns:a16="http://schemas.microsoft.com/office/drawing/2014/main" id="{EAE6CC46-C0F7-FCFE-B7FE-39652110DE8D}"/>
              </a:ext>
            </a:extLst>
          </p:cNvPr>
          <p:cNvSpPr txBox="1"/>
          <p:nvPr/>
        </p:nvSpPr>
        <p:spPr>
          <a:xfrm>
            <a:off x="3434236" y="1276350"/>
            <a:ext cx="2294572" cy="369332"/>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Mixed Recyclables</a:t>
            </a:r>
          </a:p>
        </p:txBody>
      </p:sp>
      <p:sp>
        <p:nvSpPr>
          <p:cNvPr id="14" name="TextBox 13">
            <a:extLst>
              <a:ext uri="{FF2B5EF4-FFF2-40B4-BE49-F238E27FC236}">
                <a16:creationId xmlns:a16="http://schemas.microsoft.com/office/drawing/2014/main" id="{429A27BF-E53F-849A-F311-19720B991FA6}"/>
              </a:ext>
            </a:extLst>
          </p:cNvPr>
          <p:cNvSpPr txBox="1"/>
          <p:nvPr/>
        </p:nvSpPr>
        <p:spPr>
          <a:xfrm>
            <a:off x="6138386" y="1276350"/>
            <a:ext cx="2057400" cy="369332"/>
          </a:xfrm>
          <a:prstGeom prst="rect">
            <a:avLst/>
          </a:prstGeom>
          <a:noFill/>
        </p:spPr>
        <p:txBody>
          <a:bodyPr wrap="square" rtlCol="0">
            <a:spAutoFit/>
          </a:bodyPr>
          <a:lstStyle/>
          <a:p>
            <a:pPr algn="ctr"/>
            <a:r>
              <a:rPr lang="en-US" dirty="0">
                <a:latin typeface="Verdana" panose="020B0604030504040204" pitchFamily="34" charset="0"/>
                <a:ea typeface="Verdana" panose="020B0604030504040204" pitchFamily="34" charset="0"/>
              </a:rPr>
              <a:t>Organic Waste</a:t>
            </a:r>
          </a:p>
        </p:txBody>
      </p:sp>
    </p:spTree>
    <p:extLst>
      <p:ext uri="{BB962C8B-B14F-4D97-AF65-F5344CB8AC3E}">
        <p14:creationId xmlns:p14="http://schemas.microsoft.com/office/powerpoint/2010/main" val="1531773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backgroundRemoval t="9732" b="94966" l="6544" r="92785">
                        <a14:foregroundMark x1="6711" y1="33221" x2="8221" y2="27013"/>
                        <a14:foregroundMark x1="50168" y1="72819" x2="31544" y2="55369"/>
                        <a14:foregroundMark x1="73826" y1="91107" x2="38758" y2="90772"/>
                        <a14:foregroundMark x1="70302" y1="95302" x2="63087" y2="94966"/>
                        <a14:foregroundMark x1="32550" y1="70134" x2="28859" y2="69799"/>
                        <a14:foregroundMark x1="52852" y1="58725" x2="49329" y2="61745"/>
                        <a14:foregroundMark x1="31544" y1="72819" x2="27685" y2="70470"/>
                        <a14:foregroundMark x1="90101" y1="25168" x2="89094" y2="35403"/>
                        <a14:foregroundMark x1="92450" y1="33557" x2="92785" y2="35403"/>
                      </a14:backgroundRemoval>
                    </a14:imgEffect>
                  </a14:imgLayer>
                </a14:imgProps>
              </a:ext>
            </a:extLst>
          </a:blip>
          <a:stretch>
            <a:fillRect/>
          </a:stretch>
        </p:blipFill>
        <p:spPr>
          <a:xfrm>
            <a:off x="6172310" y="2571750"/>
            <a:ext cx="1499242" cy="1499242"/>
          </a:xfrm>
          <a:prstGeom prst="rect">
            <a:avLst/>
          </a:prstGeom>
        </p:spPr>
      </p:pic>
      <p:sp>
        <p:nvSpPr>
          <p:cNvPr id="4" name="Content Placeholder 3"/>
          <p:cNvSpPr>
            <a:spLocks noGrp="1"/>
          </p:cNvSpPr>
          <p:nvPr>
            <p:ph sz="half" idx="1"/>
          </p:nvPr>
        </p:nvSpPr>
        <p:spPr>
          <a:xfrm>
            <a:off x="457200" y="1200151"/>
            <a:ext cx="4876800" cy="1371599"/>
          </a:xfrm>
        </p:spPr>
        <p:txBody>
          <a:bodyPr>
            <a:normAutofit lnSpcReduction="10000"/>
          </a:bodyPr>
          <a:lstStyle/>
          <a:p>
            <a:pPr marL="0" indent="0">
              <a:buNone/>
            </a:pPr>
            <a:r>
              <a:rPr lang="en-US" sz="2000" b="1" dirty="0">
                <a:latin typeface="Verdana" panose="020B0604030504040204" pitchFamily="34" charset="0"/>
                <a:ea typeface="Verdana" panose="020B0604030504040204" pitchFamily="34" charset="0"/>
              </a:rPr>
              <a:t>Residential Food Waste Program</a:t>
            </a:r>
          </a:p>
          <a:p>
            <a:pPr lvl="1"/>
            <a:endParaRPr lang="en-US" sz="2000" dirty="0">
              <a:latin typeface="Verdana" panose="020B0604030504040204" pitchFamily="34" charset="0"/>
              <a:ea typeface="Verdana" panose="020B0604030504040204" pitchFamily="34" charset="0"/>
            </a:endParaRPr>
          </a:p>
          <a:p>
            <a:pPr lvl="1"/>
            <a:r>
              <a:rPr lang="en-US" sz="2000" dirty="0">
                <a:latin typeface="Verdana" panose="020B0604030504040204" pitchFamily="34" charset="0"/>
                <a:ea typeface="Verdana" panose="020B0604030504040204" pitchFamily="34" charset="0"/>
              </a:rPr>
              <a:t>Includes a Green Organics Cart</a:t>
            </a:r>
          </a:p>
        </p:txBody>
      </p:sp>
      <p:pic>
        <p:nvPicPr>
          <p:cNvPr id="6" name="Content Placeholder 5"/>
          <p:cNvPicPr>
            <a:picLocks noGrp="1" noChangeAspect="1"/>
          </p:cNvPicPr>
          <p:nvPr>
            <p:ph sz="half" idx="2"/>
          </p:nvPr>
        </p:nvPicPr>
        <p:blipFill>
          <a:blip r:embed="rId5"/>
          <a:stretch>
            <a:fillRect/>
          </a:stretch>
        </p:blipFill>
        <p:spPr>
          <a:xfrm>
            <a:off x="2188021" y="2419350"/>
            <a:ext cx="1786559" cy="2223695"/>
          </a:xfrm>
          <a:prstGeom prst="rect">
            <a:avLst/>
          </a:prstGeom>
        </p:spPr>
      </p:pic>
      <p:sp>
        <p:nvSpPr>
          <p:cNvPr id="8" name="Title 1">
            <a:extLst>
              <a:ext uri="{FF2B5EF4-FFF2-40B4-BE49-F238E27FC236}">
                <a16:creationId xmlns:a16="http://schemas.microsoft.com/office/drawing/2014/main" id="{7D51AD78-0AF0-6EB8-2400-17201802E804}"/>
              </a:ext>
            </a:extLst>
          </p:cNvPr>
          <p:cNvSpPr>
            <a:spLocks noGrp="1"/>
          </p:cNvSpPr>
          <p:nvPr>
            <p:ph type="title"/>
          </p:nvPr>
        </p:nvSpPr>
        <p:spPr>
          <a:xfrm>
            <a:off x="0" y="133350"/>
            <a:ext cx="9144000" cy="857250"/>
          </a:xfrm>
        </p:spPr>
        <p:txBody>
          <a:bodyPr>
            <a:normAutofit/>
          </a:bodyPr>
          <a:lstStyle/>
          <a:p>
            <a:r>
              <a:rPr lang="en-US" sz="2600" b="1" dirty="0">
                <a:latin typeface="Verdana" charset="0"/>
                <a:ea typeface="Verdana" charset="0"/>
                <a:cs typeface="Verdana" charset="0"/>
              </a:rPr>
              <a:t>Virtual Food Scraps</a:t>
            </a:r>
          </a:p>
        </p:txBody>
      </p:sp>
      <p:sp>
        <p:nvSpPr>
          <p:cNvPr id="9" name="Content Placeholder 3">
            <a:extLst>
              <a:ext uri="{FF2B5EF4-FFF2-40B4-BE49-F238E27FC236}">
                <a16:creationId xmlns:a16="http://schemas.microsoft.com/office/drawing/2014/main" id="{EF7E06FE-88B8-2377-F554-09F3CB158334}"/>
              </a:ext>
            </a:extLst>
          </p:cNvPr>
          <p:cNvSpPr txBox="1">
            <a:spLocks/>
          </p:cNvSpPr>
          <p:nvPr/>
        </p:nvSpPr>
        <p:spPr>
          <a:xfrm>
            <a:off x="4800600" y="1809750"/>
            <a:ext cx="3810000" cy="8572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1"/>
            <a:r>
              <a:rPr lang="en-US" sz="2000" dirty="0">
                <a:latin typeface="Verdana" panose="020B0604030504040204" pitchFamily="34" charset="0"/>
                <a:ea typeface="Verdana" panose="020B0604030504040204" pitchFamily="34" charset="0"/>
              </a:rPr>
              <a:t>Includes a food waste kitchen pail</a:t>
            </a:r>
          </a:p>
        </p:txBody>
      </p:sp>
    </p:spTree>
    <p:extLst>
      <p:ext uri="{BB962C8B-B14F-4D97-AF65-F5344CB8AC3E}">
        <p14:creationId xmlns:p14="http://schemas.microsoft.com/office/powerpoint/2010/main" val="2947397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50"/>
            <a:ext cx="9144000" cy="857250"/>
          </a:xfrm>
        </p:spPr>
        <p:txBody>
          <a:bodyPr>
            <a:normAutofit/>
          </a:bodyPr>
          <a:lstStyle/>
          <a:p>
            <a:r>
              <a:rPr lang="en-US" sz="2800" b="1" dirty="0">
                <a:latin typeface="Verdana" charset="0"/>
                <a:ea typeface="Verdana" charset="0"/>
                <a:cs typeface="Verdana" charset="0"/>
              </a:rPr>
              <a:t>Webinar Housekeeping</a:t>
            </a:r>
          </a:p>
        </p:txBody>
      </p:sp>
      <p:sp>
        <p:nvSpPr>
          <p:cNvPr id="3" name="Content Placeholder 2"/>
          <p:cNvSpPr>
            <a:spLocks noGrp="1"/>
          </p:cNvSpPr>
          <p:nvPr>
            <p:ph idx="1"/>
          </p:nvPr>
        </p:nvSpPr>
        <p:spPr>
          <a:xfrm>
            <a:off x="1066800" y="1200150"/>
            <a:ext cx="7010400" cy="3581400"/>
          </a:xfrm>
        </p:spPr>
        <p:txBody>
          <a:bodyPr>
            <a:noAutofit/>
          </a:bodyPr>
          <a:lstStyle/>
          <a:p>
            <a:pPr>
              <a:spcBef>
                <a:spcPts val="0"/>
              </a:spcBef>
            </a:pPr>
            <a:r>
              <a:rPr lang="en-US" sz="1800" dirty="0">
                <a:latin typeface="Verdana" panose="020B0604030504040204" pitchFamily="34" charset="0"/>
                <a:ea typeface="Verdana" panose="020B0604030504040204" pitchFamily="34" charset="0"/>
              </a:rPr>
              <a:t>This webinar is being recorded and will be posted on the City’s website, along with these presentation slides</a:t>
            </a:r>
          </a:p>
          <a:p>
            <a:pPr>
              <a:spcBef>
                <a:spcPts val="0"/>
              </a:spcBef>
            </a:pPr>
            <a:endParaRPr lang="en-US" sz="1800" dirty="0">
              <a:latin typeface="Verdana" panose="020B0604030504040204" pitchFamily="34" charset="0"/>
              <a:ea typeface="Verdana" panose="020B0604030504040204" pitchFamily="34" charset="0"/>
            </a:endParaRPr>
          </a:p>
          <a:p>
            <a:pPr>
              <a:spcBef>
                <a:spcPts val="0"/>
              </a:spcBef>
            </a:pPr>
            <a:r>
              <a:rPr lang="en-US" sz="1800" dirty="0">
                <a:latin typeface="Verdana" panose="020B0604030504040204" pitchFamily="34" charset="0"/>
                <a:ea typeface="Verdana" panose="020B0604030504040204" pitchFamily="34" charset="0"/>
              </a:rPr>
              <a:t>Only the panelists will be able to unmute, all others will be muted</a:t>
            </a:r>
          </a:p>
          <a:p>
            <a:pPr>
              <a:spcBef>
                <a:spcPts val="0"/>
              </a:spcBef>
            </a:pPr>
            <a:endParaRPr lang="en-US" sz="1800" dirty="0">
              <a:latin typeface="Verdana" panose="020B0604030504040204" pitchFamily="34" charset="0"/>
              <a:ea typeface="Verdana" panose="020B0604030504040204" pitchFamily="34" charset="0"/>
            </a:endParaRPr>
          </a:p>
          <a:p>
            <a:pPr>
              <a:spcBef>
                <a:spcPts val="0"/>
              </a:spcBef>
            </a:pPr>
            <a:r>
              <a:rPr lang="en-US" sz="1800" dirty="0">
                <a:latin typeface="Verdana" panose="020B0604030504040204" pitchFamily="34" charset="0"/>
                <a:ea typeface="Verdana" panose="020B0604030504040204" pitchFamily="34" charset="0"/>
              </a:rPr>
              <a:t>If not a panelist, please keep your video off</a:t>
            </a:r>
          </a:p>
          <a:p>
            <a:pPr>
              <a:spcBef>
                <a:spcPts val="0"/>
              </a:spcBef>
            </a:pPr>
            <a:endParaRPr lang="en-US" sz="1800" dirty="0">
              <a:latin typeface="Verdana" panose="020B0604030504040204" pitchFamily="34" charset="0"/>
              <a:ea typeface="Verdana" panose="020B0604030504040204" pitchFamily="34" charset="0"/>
            </a:endParaRPr>
          </a:p>
          <a:p>
            <a:pPr>
              <a:spcBef>
                <a:spcPts val="0"/>
              </a:spcBef>
            </a:pPr>
            <a:r>
              <a:rPr lang="en-US" sz="1800" dirty="0">
                <a:latin typeface="Verdana" panose="020B0604030504040204" pitchFamily="34" charset="0"/>
                <a:ea typeface="Verdana" panose="020B0604030504040204" pitchFamily="34" charset="0"/>
              </a:rPr>
              <a:t>Type your questions into the Chat box at any time or email them to us afterward</a:t>
            </a:r>
          </a:p>
          <a:p>
            <a:pPr>
              <a:spcBef>
                <a:spcPts val="0"/>
              </a:spcBef>
            </a:pPr>
            <a:endParaRPr lang="en-US" sz="1800" dirty="0">
              <a:latin typeface="Verdana" panose="020B0604030504040204" pitchFamily="34" charset="0"/>
              <a:ea typeface="Verdana" panose="020B0604030504040204" pitchFamily="34" charset="0"/>
            </a:endParaRPr>
          </a:p>
          <a:p>
            <a:pPr>
              <a:spcBef>
                <a:spcPts val="0"/>
              </a:spcBef>
            </a:pPr>
            <a:r>
              <a:rPr lang="en-US" sz="1800" dirty="0">
                <a:latin typeface="Verdana" panose="020B0604030504040204" pitchFamily="34" charset="0"/>
                <a:ea typeface="Verdana" panose="020B0604030504040204" pitchFamily="34" charset="0"/>
              </a:rPr>
              <a:t>Contact information will be available at the conclusion</a:t>
            </a:r>
          </a:p>
        </p:txBody>
      </p:sp>
    </p:spTree>
    <p:extLst>
      <p:ext uri="{BB962C8B-B14F-4D97-AF65-F5344CB8AC3E}">
        <p14:creationId xmlns:p14="http://schemas.microsoft.com/office/powerpoint/2010/main" val="4177272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6075" y="3714750"/>
            <a:ext cx="3371850" cy="996555"/>
          </a:xfrm>
        </p:spPr>
        <p:txBody>
          <a:bodyPr anchor="t" anchorCtr="0">
            <a:noAutofit/>
          </a:bodyPr>
          <a:lstStyle/>
          <a:p>
            <a:r>
              <a:rPr lang="en-US" sz="1800" dirty="0">
                <a:latin typeface="Verdana" panose="020B0604030504040204" pitchFamily="34" charset="0"/>
                <a:ea typeface="Verdana" panose="020B0604030504040204" pitchFamily="34" charset="0"/>
              </a:rPr>
              <a:t>Chicken Soup</a:t>
            </a:r>
            <a:br>
              <a:rPr lang="en-US" dirty="0">
                <a:latin typeface="Verdana" panose="020B0604030504040204" pitchFamily="34" charset="0"/>
                <a:ea typeface="Verdana" panose="020B0604030504040204" pitchFamily="34" charset="0"/>
              </a:rPr>
            </a:br>
            <a:r>
              <a:rPr lang="en-US" sz="1500" b="0" dirty="0">
                <a:latin typeface="Verdana" panose="020B0604030504040204" pitchFamily="34" charset="0"/>
                <a:ea typeface="Verdana" panose="020B0604030504040204" pitchFamily="34" charset="0"/>
              </a:rPr>
              <a:t>   - Ingredients for Chicken Soup</a:t>
            </a:r>
            <a:br>
              <a:rPr lang="en-US" sz="1500" b="0" dirty="0">
                <a:latin typeface="Verdana" panose="020B0604030504040204" pitchFamily="34" charset="0"/>
                <a:ea typeface="Verdana" panose="020B0604030504040204" pitchFamily="34" charset="0"/>
              </a:rPr>
            </a:br>
            <a:r>
              <a:rPr lang="en-US" sz="1500" b="0" dirty="0">
                <a:latin typeface="Verdana" panose="020B0604030504040204" pitchFamily="34" charset="0"/>
                <a:ea typeface="Verdana" panose="020B0604030504040204" pitchFamily="34" charset="0"/>
              </a:rPr>
              <a:t>   - Food prepping and chopping</a:t>
            </a:r>
          </a:p>
        </p:txBody>
      </p:sp>
      <p:sp>
        <p:nvSpPr>
          <p:cNvPr id="5" name="Title 1">
            <a:extLst>
              <a:ext uri="{FF2B5EF4-FFF2-40B4-BE49-F238E27FC236}">
                <a16:creationId xmlns:a16="http://schemas.microsoft.com/office/drawing/2014/main" id="{2551A1AD-461B-2746-A0E2-DB8B4BD66562}"/>
              </a:ext>
            </a:extLst>
          </p:cNvPr>
          <p:cNvSpPr txBox="1">
            <a:spLocks/>
          </p:cNvSpPr>
          <p:nvPr/>
        </p:nvSpPr>
        <p:spPr>
          <a:xfrm>
            <a:off x="0" y="133350"/>
            <a:ext cx="9144000" cy="857250"/>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sz="2600" dirty="0">
                <a:latin typeface="Verdana" charset="0"/>
                <a:ea typeface="Verdana" charset="0"/>
                <a:cs typeface="Verdana" charset="0"/>
              </a:rPr>
              <a:t>Virtual Food Scraps</a:t>
            </a:r>
          </a:p>
        </p:txBody>
      </p:sp>
      <p:pic>
        <p:nvPicPr>
          <p:cNvPr id="4" name="Picture 3" descr="A collage of food&#10;&#10;Description automatically generated with low confidence">
            <a:extLst>
              <a:ext uri="{FF2B5EF4-FFF2-40B4-BE49-F238E27FC236}">
                <a16:creationId xmlns:a16="http://schemas.microsoft.com/office/drawing/2014/main" id="{47018904-5C9B-CB07-92A8-0FB570477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109824"/>
            <a:ext cx="3657600" cy="2436607"/>
          </a:xfrm>
          <a:prstGeom prst="rect">
            <a:avLst/>
          </a:prstGeom>
        </p:spPr>
      </p:pic>
    </p:spTree>
    <p:extLst>
      <p:ext uri="{BB962C8B-B14F-4D97-AF65-F5344CB8AC3E}">
        <p14:creationId xmlns:p14="http://schemas.microsoft.com/office/powerpoint/2010/main" val="4143268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3">
            <a:extLst>
              <a:ext uri="{28A0092B-C50C-407E-A947-70E740481C1C}">
                <a14:useLocalDpi xmlns:a14="http://schemas.microsoft.com/office/drawing/2010/main" val="0"/>
              </a:ext>
            </a:extLst>
          </a:blip>
          <a:srcRect l="28906" r="28906"/>
          <a:stretch>
            <a:fillRect/>
          </a:stretch>
        </p:blipFill>
        <p:spPr>
          <a:xfrm rot="5400000">
            <a:off x="3216325" y="123154"/>
            <a:ext cx="2635150" cy="4684712"/>
          </a:xfrm>
        </p:spPr>
      </p:pic>
      <p:sp>
        <p:nvSpPr>
          <p:cNvPr id="7" name="Text Placeholder 6"/>
          <p:cNvSpPr>
            <a:spLocks noGrp="1"/>
          </p:cNvSpPr>
          <p:nvPr>
            <p:ph type="body" sz="half" idx="2"/>
          </p:nvPr>
        </p:nvSpPr>
        <p:spPr>
          <a:xfrm>
            <a:off x="2191544" y="3943350"/>
            <a:ext cx="4760912" cy="603647"/>
          </a:xfrm>
        </p:spPr>
        <p:txBody>
          <a:bodyPr>
            <a:noAutofit/>
          </a:bodyPr>
          <a:lstStyle/>
          <a:p>
            <a:r>
              <a:rPr lang="en-US" sz="1800" dirty="0">
                <a:latin typeface="Verdana" panose="020B0604030504040204" pitchFamily="34" charset="0"/>
                <a:ea typeface="Verdana" panose="020B0604030504040204" pitchFamily="34" charset="0"/>
              </a:rPr>
              <a:t>Banana Peels, Chicken Bones, Cilantro, Potato Peels, Shallots, Onions, Garlic</a:t>
            </a:r>
          </a:p>
        </p:txBody>
      </p:sp>
      <p:sp>
        <p:nvSpPr>
          <p:cNvPr id="6" name="Title 1">
            <a:extLst>
              <a:ext uri="{FF2B5EF4-FFF2-40B4-BE49-F238E27FC236}">
                <a16:creationId xmlns:a16="http://schemas.microsoft.com/office/drawing/2014/main" id="{81D25E27-64B4-FC0D-4BC1-E502AF18F41E}"/>
              </a:ext>
            </a:extLst>
          </p:cNvPr>
          <p:cNvSpPr txBox="1">
            <a:spLocks/>
          </p:cNvSpPr>
          <p:nvPr/>
        </p:nvSpPr>
        <p:spPr>
          <a:xfrm>
            <a:off x="0" y="133350"/>
            <a:ext cx="9144000" cy="857250"/>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sz="2600" dirty="0">
                <a:latin typeface="Verdana" charset="0"/>
                <a:ea typeface="Verdana" charset="0"/>
                <a:cs typeface="Verdana" charset="0"/>
              </a:rPr>
              <a:t>Food Scraps</a:t>
            </a:r>
          </a:p>
        </p:txBody>
      </p:sp>
    </p:spTree>
    <p:extLst>
      <p:ext uri="{BB962C8B-B14F-4D97-AF65-F5344CB8AC3E}">
        <p14:creationId xmlns:p14="http://schemas.microsoft.com/office/powerpoint/2010/main" val="2121295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2461" b="12461"/>
          <a:stretch>
            <a:fillRect/>
          </a:stretch>
        </p:blipFill>
        <p:spPr>
          <a:xfrm>
            <a:off x="2119527" y="1138581"/>
            <a:ext cx="4989512" cy="2806601"/>
          </a:xfrm>
        </p:spPr>
      </p:pic>
      <p:sp>
        <p:nvSpPr>
          <p:cNvPr id="6" name="Title 1">
            <a:extLst>
              <a:ext uri="{FF2B5EF4-FFF2-40B4-BE49-F238E27FC236}">
                <a16:creationId xmlns:a16="http://schemas.microsoft.com/office/drawing/2014/main" id="{55592847-81D3-D335-658C-EF7AA0080443}"/>
              </a:ext>
            </a:extLst>
          </p:cNvPr>
          <p:cNvSpPr txBox="1">
            <a:spLocks/>
          </p:cNvSpPr>
          <p:nvPr/>
        </p:nvSpPr>
        <p:spPr>
          <a:xfrm>
            <a:off x="0" y="133350"/>
            <a:ext cx="9144000" cy="857250"/>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sz="2600" dirty="0">
                <a:latin typeface="Verdana" charset="0"/>
                <a:ea typeface="Verdana" charset="0"/>
                <a:cs typeface="Verdana" charset="0"/>
              </a:rPr>
              <a:t>Food Scraps</a:t>
            </a:r>
          </a:p>
        </p:txBody>
      </p:sp>
      <p:sp>
        <p:nvSpPr>
          <p:cNvPr id="10" name="Text Placeholder 6">
            <a:extLst>
              <a:ext uri="{FF2B5EF4-FFF2-40B4-BE49-F238E27FC236}">
                <a16:creationId xmlns:a16="http://schemas.microsoft.com/office/drawing/2014/main" id="{E108C05A-9D49-A95C-5507-9EC6B54CDF2D}"/>
              </a:ext>
            </a:extLst>
          </p:cNvPr>
          <p:cNvSpPr>
            <a:spLocks noGrp="1"/>
          </p:cNvSpPr>
          <p:nvPr>
            <p:ph type="body" sz="half" idx="2"/>
          </p:nvPr>
        </p:nvSpPr>
        <p:spPr>
          <a:xfrm>
            <a:off x="2052455" y="4171950"/>
            <a:ext cx="5123656" cy="603647"/>
          </a:xfrm>
        </p:spPr>
        <p:txBody>
          <a:bodyPr>
            <a:noAutofit/>
          </a:bodyPr>
          <a:lstStyle/>
          <a:p>
            <a:r>
              <a:rPr lang="en-US" sz="1800" dirty="0">
                <a:latin typeface="Verdana" panose="020B0604030504040204" pitchFamily="34" charset="0"/>
                <a:ea typeface="Verdana" panose="020B0604030504040204" pitchFamily="34" charset="0"/>
              </a:rPr>
              <a:t>Empty ingredients into a lined kitchen pail</a:t>
            </a:r>
          </a:p>
        </p:txBody>
      </p:sp>
    </p:spTree>
    <p:extLst>
      <p:ext uri="{BB962C8B-B14F-4D97-AF65-F5344CB8AC3E}">
        <p14:creationId xmlns:p14="http://schemas.microsoft.com/office/powerpoint/2010/main" val="2977453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t="12500" b="12500"/>
          <a:stretch>
            <a:fillRect/>
          </a:stretch>
        </p:blipFill>
        <p:spPr>
          <a:xfrm>
            <a:off x="1894194" y="1017413"/>
            <a:ext cx="5218112" cy="2935188"/>
          </a:xfrm>
        </p:spPr>
      </p:pic>
      <p:sp>
        <p:nvSpPr>
          <p:cNvPr id="9" name="Title 1">
            <a:extLst>
              <a:ext uri="{FF2B5EF4-FFF2-40B4-BE49-F238E27FC236}">
                <a16:creationId xmlns:a16="http://schemas.microsoft.com/office/drawing/2014/main" id="{F0BE1289-D07B-E846-64B6-E2D09BB88DEC}"/>
              </a:ext>
            </a:extLst>
          </p:cNvPr>
          <p:cNvSpPr txBox="1">
            <a:spLocks/>
          </p:cNvSpPr>
          <p:nvPr/>
        </p:nvSpPr>
        <p:spPr>
          <a:xfrm>
            <a:off x="0" y="133350"/>
            <a:ext cx="9144000" cy="857250"/>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sz="2600" dirty="0">
                <a:latin typeface="Verdana" charset="0"/>
                <a:ea typeface="Verdana" charset="0"/>
                <a:cs typeface="Verdana" charset="0"/>
              </a:rPr>
              <a:t>Food Scraps</a:t>
            </a:r>
          </a:p>
        </p:txBody>
      </p:sp>
      <p:sp>
        <p:nvSpPr>
          <p:cNvPr id="13" name="Text Placeholder 6">
            <a:extLst>
              <a:ext uri="{FF2B5EF4-FFF2-40B4-BE49-F238E27FC236}">
                <a16:creationId xmlns:a16="http://schemas.microsoft.com/office/drawing/2014/main" id="{DC79E2CB-AA7B-C07B-6705-EC73309E4C5C}"/>
              </a:ext>
            </a:extLst>
          </p:cNvPr>
          <p:cNvSpPr>
            <a:spLocks noGrp="1"/>
          </p:cNvSpPr>
          <p:nvPr>
            <p:ph type="body" sz="half" idx="2"/>
          </p:nvPr>
        </p:nvSpPr>
        <p:spPr>
          <a:xfrm>
            <a:off x="1445327" y="4149969"/>
            <a:ext cx="6253345" cy="857250"/>
          </a:xfrm>
        </p:spPr>
        <p:txBody>
          <a:bodyPr>
            <a:noAutofit/>
          </a:bodyPr>
          <a:lstStyle/>
          <a:p>
            <a:r>
              <a:rPr lang="en-US" sz="1800" dirty="0">
                <a:latin typeface="Verdana" panose="020B0604030504040204" pitchFamily="34" charset="0"/>
                <a:ea typeface="Verdana" panose="020B0604030504040204" pitchFamily="34" charset="0"/>
              </a:rPr>
              <a:t>Empty kitchen pail bag into your Green organics bin</a:t>
            </a:r>
          </a:p>
          <a:p>
            <a:pPr algn="ctr"/>
            <a:r>
              <a:rPr lang="en-US" sz="1700" b="1" dirty="0">
                <a:latin typeface="Verdana" panose="020B0604030504040204" pitchFamily="34" charset="0"/>
                <a:ea typeface="Verdana" panose="020B0604030504040204" pitchFamily="34" charset="0"/>
              </a:rPr>
              <a:t>You are now an expert – High Five!</a:t>
            </a:r>
          </a:p>
        </p:txBody>
      </p:sp>
    </p:spTree>
    <p:extLst>
      <p:ext uri="{BB962C8B-B14F-4D97-AF65-F5344CB8AC3E}">
        <p14:creationId xmlns:p14="http://schemas.microsoft.com/office/powerpoint/2010/main" val="4060177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793541" y="1667531"/>
            <a:ext cx="1219200" cy="1214400"/>
          </a:xfrm>
          <a:prstGeom prst="rect">
            <a:avLst/>
          </a:prstGeom>
        </p:spPr>
      </p:pic>
      <p:pic>
        <p:nvPicPr>
          <p:cNvPr id="6" name="Picture 5"/>
          <p:cNvPicPr>
            <a:picLocks noChangeAspect="1"/>
          </p:cNvPicPr>
          <p:nvPr/>
        </p:nvPicPr>
        <p:blipFill>
          <a:blip r:embed="rId4"/>
          <a:stretch>
            <a:fillRect/>
          </a:stretch>
        </p:blipFill>
        <p:spPr>
          <a:xfrm>
            <a:off x="4964002" y="1667531"/>
            <a:ext cx="1161389" cy="1156817"/>
          </a:xfrm>
          <a:prstGeom prst="rect">
            <a:avLst/>
          </a:prstGeom>
        </p:spPr>
      </p:pic>
      <p:pic>
        <p:nvPicPr>
          <p:cNvPr id="7" name="Picture 6"/>
          <p:cNvPicPr>
            <a:picLocks noChangeAspect="1"/>
          </p:cNvPicPr>
          <p:nvPr/>
        </p:nvPicPr>
        <p:blipFill>
          <a:blip r:embed="rId5"/>
          <a:stretch>
            <a:fillRect/>
          </a:stretch>
        </p:blipFill>
        <p:spPr>
          <a:xfrm>
            <a:off x="680891" y="1667531"/>
            <a:ext cx="1161389" cy="1156817"/>
          </a:xfrm>
          <a:prstGeom prst="rect">
            <a:avLst/>
          </a:prstGeom>
        </p:spPr>
      </p:pic>
      <p:pic>
        <p:nvPicPr>
          <p:cNvPr id="8" name="Picture 7"/>
          <p:cNvPicPr>
            <a:picLocks noChangeAspect="1"/>
          </p:cNvPicPr>
          <p:nvPr/>
        </p:nvPicPr>
        <p:blipFill>
          <a:blip r:embed="rId6"/>
          <a:stretch>
            <a:fillRect/>
          </a:stretch>
        </p:blipFill>
        <p:spPr>
          <a:xfrm>
            <a:off x="6989189" y="1667531"/>
            <a:ext cx="1161389" cy="1156817"/>
          </a:xfrm>
          <a:prstGeom prst="rect">
            <a:avLst/>
          </a:prstGeom>
        </p:spPr>
      </p:pic>
      <p:sp>
        <p:nvSpPr>
          <p:cNvPr id="10" name="object 25"/>
          <p:cNvSpPr txBox="1"/>
          <p:nvPr/>
        </p:nvSpPr>
        <p:spPr>
          <a:xfrm>
            <a:off x="448407" y="2917727"/>
            <a:ext cx="1608773" cy="1085554"/>
          </a:xfrm>
          <a:prstGeom prst="rect">
            <a:avLst/>
          </a:prstGeom>
        </p:spPr>
        <p:txBody>
          <a:bodyPr vert="horz" wrap="square" lIns="0" tIns="84455" rIns="0" bIns="0" rtlCol="0">
            <a:spAutoFit/>
          </a:bodyPr>
          <a:lstStyle/>
          <a:p>
            <a:pPr algn="ctr" defTabSz="457223">
              <a:spcBef>
                <a:spcPts val="665"/>
              </a:spcBef>
            </a:pPr>
            <a:r>
              <a:rPr lang="en-US" sz="1300" spc="88" dirty="0">
                <a:latin typeface="Verdana" panose="020B0604030504040204" pitchFamily="34" charset="0"/>
                <a:ea typeface="Verdana" panose="020B0604030504040204" pitchFamily="34" charset="0"/>
                <a:cs typeface="Trebuchet MS"/>
              </a:rPr>
              <a:t>Residents will receive a notice via U.S. Mail   30 days prior to program starting</a:t>
            </a:r>
            <a:endParaRPr sz="1300" dirty="0">
              <a:latin typeface="Verdana" panose="020B0604030504040204" pitchFamily="34" charset="0"/>
              <a:ea typeface="Verdana" panose="020B0604030504040204" pitchFamily="34" charset="0"/>
              <a:cs typeface="Trebuchet MS"/>
            </a:endParaRPr>
          </a:p>
        </p:txBody>
      </p:sp>
      <p:sp>
        <p:nvSpPr>
          <p:cNvPr id="11" name="object 25"/>
          <p:cNvSpPr txBox="1"/>
          <p:nvPr/>
        </p:nvSpPr>
        <p:spPr>
          <a:xfrm>
            <a:off x="4740309" y="2917727"/>
            <a:ext cx="1608773" cy="885499"/>
          </a:xfrm>
          <a:prstGeom prst="rect">
            <a:avLst/>
          </a:prstGeom>
        </p:spPr>
        <p:txBody>
          <a:bodyPr vert="horz" wrap="square" lIns="0" tIns="84455" rIns="0" bIns="0" rtlCol="0">
            <a:spAutoFit/>
          </a:bodyPr>
          <a:lstStyle/>
          <a:p>
            <a:pPr algn="ctr" defTabSz="457223">
              <a:spcBef>
                <a:spcPts val="665"/>
              </a:spcBef>
            </a:pPr>
            <a:r>
              <a:rPr lang="en-US" sz="1300" spc="88" dirty="0">
                <a:latin typeface="Verdana" panose="020B0604030504040204" pitchFamily="34" charset="0"/>
                <a:ea typeface="Verdana" panose="020B0604030504040204" pitchFamily="34" charset="0"/>
                <a:cs typeface="Trebuchet MS"/>
              </a:rPr>
              <a:t>Residents will receive Organics Program Equipment</a:t>
            </a:r>
            <a:endParaRPr sz="1300" dirty="0">
              <a:latin typeface="Verdana" panose="020B0604030504040204" pitchFamily="34" charset="0"/>
              <a:ea typeface="Verdana" panose="020B0604030504040204" pitchFamily="34" charset="0"/>
              <a:cs typeface="Trebuchet MS"/>
            </a:endParaRPr>
          </a:p>
        </p:txBody>
      </p:sp>
      <p:sp>
        <p:nvSpPr>
          <p:cNvPr id="12" name="object 25"/>
          <p:cNvSpPr txBox="1"/>
          <p:nvPr/>
        </p:nvSpPr>
        <p:spPr>
          <a:xfrm>
            <a:off x="2598754" y="2917727"/>
            <a:ext cx="1608773" cy="685444"/>
          </a:xfrm>
          <a:prstGeom prst="rect">
            <a:avLst/>
          </a:prstGeom>
        </p:spPr>
        <p:txBody>
          <a:bodyPr vert="horz" wrap="square" lIns="0" tIns="84455" rIns="0" bIns="0" rtlCol="0">
            <a:spAutoFit/>
          </a:bodyPr>
          <a:lstStyle/>
          <a:p>
            <a:pPr algn="ctr" defTabSz="457223">
              <a:spcBef>
                <a:spcPts val="665"/>
              </a:spcBef>
            </a:pPr>
            <a:r>
              <a:rPr lang="en-US" sz="1300" spc="88" dirty="0">
                <a:latin typeface="Verdana" panose="020B0604030504040204" pitchFamily="34" charset="0"/>
                <a:ea typeface="Verdana" panose="020B0604030504040204" pitchFamily="34" charset="0"/>
                <a:cs typeface="Trebuchet MS"/>
              </a:rPr>
              <a:t>Residents will receive Educational Kits</a:t>
            </a:r>
            <a:endParaRPr sz="1300" dirty="0">
              <a:latin typeface="Verdana" panose="020B0604030504040204" pitchFamily="34" charset="0"/>
              <a:ea typeface="Verdana" panose="020B0604030504040204" pitchFamily="34" charset="0"/>
              <a:cs typeface="Trebuchet MS"/>
            </a:endParaRPr>
          </a:p>
        </p:txBody>
      </p:sp>
      <p:sp>
        <p:nvSpPr>
          <p:cNvPr id="13" name="object 25"/>
          <p:cNvSpPr txBox="1"/>
          <p:nvPr/>
        </p:nvSpPr>
        <p:spPr>
          <a:xfrm>
            <a:off x="6765496" y="2881931"/>
            <a:ext cx="1608773" cy="685444"/>
          </a:xfrm>
          <a:prstGeom prst="rect">
            <a:avLst/>
          </a:prstGeom>
        </p:spPr>
        <p:txBody>
          <a:bodyPr vert="horz" wrap="square" lIns="0" tIns="84455" rIns="0" bIns="0" rtlCol="0">
            <a:spAutoFit/>
          </a:bodyPr>
          <a:lstStyle/>
          <a:p>
            <a:pPr algn="ctr" defTabSz="457223">
              <a:spcBef>
                <a:spcPts val="665"/>
              </a:spcBef>
            </a:pPr>
            <a:r>
              <a:rPr lang="en-US" sz="1300" spc="88" dirty="0">
                <a:latin typeface="Verdana" panose="020B0604030504040204" pitchFamily="34" charset="0"/>
                <a:ea typeface="Verdana" panose="020B0604030504040204" pitchFamily="34" charset="0"/>
                <a:cs typeface="Trebuchet MS"/>
              </a:rPr>
              <a:t>Continued Outreach and Support</a:t>
            </a:r>
            <a:endParaRPr sz="1300" dirty="0">
              <a:latin typeface="Verdana" panose="020B0604030504040204" pitchFamily="34" charset="0"/>
              <a:ea typeface="Verdana" panose="020B0604030504040204" pitchFamily="34" charset="0"/>
              <a:cs typeface="Trebuchet MS"/>
            </a:endParaRPr>
          </a:p>
        </p:txBody>
      </p:sp>
      <p:sp>
        <p:nvSpPr>
          <p:cNvPr id="14" name="Title 1"/>
          <p:cNvSpPr txBox="1">
            <a:spLocks/>
          </p:cNvSpPr>
          <p:nvPr/>
        </p:nvSpPr>
        <p:spPr>
          <a:xfrm>
            <a:off x="457200" y="4046837"/>
            <a:ext cx="8229600"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Verdana" panose="020B0604030504040204" pitchFamily="34" charset="0"/>
                <a:ea typeface="Verdana" panose="020B0604030504040204" pitchFamily="34" charset="0"/>
              </a:rPr>
              <a:t>FALL OF 2022</a:t>
            </a:r>
          </a:p>
        </p:txBody>
      </p:sp>
      <p:sp>
        <p:nvSpPr>
          <p:cNvPr id="15" name="Title 1">
            <a:extLst>
              <a:ext uri="{FF2B5EF4-FFF2-40B4-BE49-F238E27FC236}">
                <a16:creationId xmlns:a16="http://schemas.microsoft.com/office/drawing/2014/main" id="{00B934B3-2854-B317-92FA-1E4395F6A8D2}"/>
              </a:ext>
            </a:extLst>
          </p:cNvPr>
          <p:cNvSpPr>
            <a:spLocks noGrp="1"/>
          </p:cNvSpPr>
          <p:nvPr>
            <p:ph type="title"/>
          </p:nvPr>
        </p:nvSpPr>
        <p:spPr>
          <a:xfrm>
            <a:off x="0" y="209550"/>
            <a:ext cx="9144000" cy="857250"/>
          </a:xfrm>
        </p:spPr>
        <p:txBody>
          <a:bodyPr>
            <a:noAutofit/>
          </a:bodyPr>
          <a:lstStyle/>
          <a:p>
            <a:r>
              <a:rPr lang="en-US" sz="2600" b="1" dirty="0">
                <a:latin typeface="Verdana" charset="0"/>
                <a:ea typeface="Verdana" charset="0"/>
                <a:cs typeface="Verdana" charset="0"/>
              </a:rPr>
              <a:t>SB 1383 Residential                     Implementation Timeline</a:t>
            </a:r>
          </a:p>
        </p:txBody>
      </p:sp>
    </p:spTree>
    <p:extLst>
      <p:ext uri="{BB962C8B-B14F-4D97-AF65-F5344CB8AC3E}">
        <p14:creationId xmlns:p14="http://schemas.microsoft.com/office/powerpoint/2010/main" val="1035257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398884"/>
            <a:ext cx="6307247" cy="1477666"/>
          </a:xfrm>
        </p:spPr>
        <p:txBody>
          <a:bodyPr>
            <a:normAutofit/>
          </a:bodyPr>
          <a:lstStyle/>
          <a:p>
            <a:r>
              <a:rPr lang="en-US" sz="1800" b="1" dirty="0">
                <a:latin typeface="Verdana" panose="020B0604030504040204" pitchFamily="34" charset="0"/>
                <a:ea typeface="Verdana" panose="020B0604030504040204" pitchFamily="34" charset="0"/>
              </a:rPr>
              <a:t>Recycle right and avoid contamination fees</a:t>
            </a:r>
          </a:p>
          <a:p>
            <a:endParaRPr lang="en-US" sz="1800" dirty="0">
              <a:latin typeface="Verdana" panose="020B0604030504040204" pitchFamily="34" charset="0"/>
              <a:ea typeface="Verdana" panose="020B0604030504040204" pitchFamily="34" charset="0"/>
            </a:endParaRPr>
          </a:p>
          <a:p>
            <a:r>
              <a:rPr lang="en-US" sz="1800" dirty="0">
                <a:latin typeface="Verdana" panose="020B0604030504040204" pitchFamily="34" charset="0"/>
                <a:ea typeface="Verdana" panose="020B0604030504040204" pitchFamily="34" charset="0"/>
              </a:rPr>
              <a:t>Contamination occurs when the wrong items are placed in your recycling program</a:t>
            </a:r>
          </a:p>
        </p:txBody>
      </p:sp>
      <p:pic>
        <p:nvPicPr>
          <p:cNvPr id="5" name="Picture 4"/>
          <p:cNvPicPr>
            <a:picLocks noChangeAspect="1"/>
          </p:cNvPicPr>
          <p:nvPr/>
        </p:nvPicPr>
        <p:blipFill>
          <a:blip r:embed="rId3"/>
          <a:stretch>
            <a:fillRect/>
          </a:stretch>
        </p:blipFill>
        <p:spPr>
          <a:xfrm>
            <a:off x="7191835" y="1611839"/>
            <a:ext cx="1222341" cy="2953516"/>
          </a:xfrm>
          <a:prstGeom prst="rect">
            <a:avLst/>
          </a:prstGeom>
        </p:spPr>
      </p:pic>
      <p:pic>
        <p:nvPicPr>
          <p:cNvPr id="6" name="Picture 5"/>
          <p:cNvPicPr>
            <a:picLocks noChangeAspect="1"/>
          </p:cNvPicPr>
          <p:nvPr/>
        </p:nvPicPr>
        <p:blipFill>
          <a:blip r:embed="rId4"/>
          <a:stretch>
            <a:fillRect/>
          </a:stretch>
        </p:blipFill>
        <p:spPr>
          <a:xfrm>
            <a:off x="1494965" y="3176663"/>
            <a:ext cx="2271713" cy="1128713"/>
          </a:xfrm>
          <a:prstGeom prst="rect">
            <a:avLst/>
          </a:prstGeom>
        </p:spPr>
      </p:pic>
      <p:sp>
        <p:nvSpPr>
          <p:cNvPr id="9" name="Title 1">
            <a:extLst>
              <a:ext uri="{FF2B5EF4-FFF2-40B4-BE49-F238E27FC236}">
                <a16:creationId xmlns:a16="http://schemas.microsoft.com/office/drawing/2014/main" id="{FA528CDC-9E8C-4F6A-626C-D88FADB23F19}"/>
              </a:ext>
            </a:extLst>
          </p:cNvPr>
          <p:cNvSpPr txBox="1">
            <a:spLocks/>
          </p:cNvSpPr>
          <p:nvPr/>
        </p:nvSpPr>
        <p:spPr>
          <a:xfrm>
            <a:off x="0" y="133350"/>
            <a:ext cx="9144000" cy="857250"/>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sz="2600" dirty="0">
                <a:latin typeface="Verdana" charset="0"/>
                <a:ea typeface="Verdana" charset="0"/>
                <a:cs typeface="Verdana" charset="0"/>
              </a:rPr>
              <a:t>Contamination</a:t>
            </a:r>
          </a:p>
        </p:txBody>
      </p:sp>
      <p:pic>
        <p:nvPicPr>
          <p:cNvPr id="11" name="Picture 10" descr="A picture containing indoor, messy, cluttered, stuffed&#10;&#10;Description automatically generated">
            <a:extLst>
              <a:ext uri="{FF2B5EF4-FFF2-40B4-BE49-F238E27FC236}">
                <a16:creationId xmlns:a16="http://schemas.microsoft.com/office/drawing/2014/main" id="{81F38F93-4CDF-E1E5-0492-BEEF56FBD3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3400" y="2916685"/>
            <a:ext cx="2271713" cy="1648670"/>
          </a:xfrm>
          <a:prstGeom prst="rect">
            <a:avLst/>
          </a:prstGeom>
        </p:spPr>
      </p:pic>
    </p:spTree>
    <p:extLst>
      <p:ext uri="{BB962C8B-B14F-4D97-AF65-F5344CB8AC3E}">
        <p14:creationId xmlns:p14="http://schemas.microsoft.com/office/powerpoint/2010/main" val="2710014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50"/>
            <a:ext cx="9144000" cy="857250"/>
          </a:xfrm>
        </p:spPr>
        <p:txBody>
          <a:bodyPr>
            <a:normAutofit/>
          </a:bodyPr>
          <a:lstStyle/>
          <a:p>
            <a:r>
              <a:rPr lang="en-US" sz="2800" b="1" dirty="0">
                <a:latin typeface="Verdana" charset="0"/>
                <a:ea typeface="Verdana" charset="0"/>
                <a:cs typeface="Verdana" charset="0"/>
              </a:rPr>
              <a:t>Q &amp; A</a:t>
            </a:r>
          </a:p>
        </p:txBody>
      </p:sp>
      <p:sp>
        <p:nvSpPr>
          <p:cNvPr id="3" name="Content Placeholder 2"/>
          <p:cNvSpPr>
            <a:spLocks noGrp="1"/>
          </p:cNvSpPr>
          <p:nvPr>
            <p:ph idx="1"/>
          </p:nvPr>
        </p:nvSpPr>
        <p:spPr>
          <a:xfrm>
            <a:off x="1028700" y="1276350"/>
            <a:ext cx="7086600" cy="3505200"/>
          </a:xfrm>
        </p:spPr>
        <p:txBody>
          <a:bodyPr>
            <a:noAutofit/>
          </a:bodyPr>
          <a:lstStyle/>
          <a:p>
            <a:pPr>
              <a:spcBef>
                <a:spcPts val="0"/>
              </a:spcBef>
            </a:pPr>
            <a:r>
              <a:rPr lang="en-US" sz="1800" dirty="0">
                <a:latin typeface="Verdana" panose="020B0604030504040204" pitchFamily="34" charset="0"/>
                <a:ea typeface="Verdana" panose="020B0604030504040204" pitchFamily="34" charset="0"/>
              </a:rPr>
              <a:t>Please type your question into the chat box. You can send the question to everyone or directly to the host.</a:t>
            </a:r>
          </a:p>
          <a:p>
            <a:pPr>
              <a:spcBef>
                <a:spcPts val="0"/>
              </a:spcBef>
            </a:pPr>
            <a:endParaRPr lang="en-US" sz="1800" dirty="0">
              <a:latin typeface="Verdana" panose="020B0604030504040204" pitchFamily="34" charset="0"/>
              <a:ea typeface="Verdana" panose="020B0604030504040204" pitchFamily="34" charset="0"/>
            </a:endParaRPr>
          </a:p>
          <a:p>
            <a:pPr>
              <a:spcBef>
                <a:spcPts val="0"/>
              </a:spcBef>
            </a:pPr>
            <a:r>
              <a:rPr lang="en-US" sz="1800" dirty="0">
                <a:latin typeface="Verdana" panose="020B0604030504040204" pitchFamily="34" charset="0"/>
                <a:ea typeface="Verdana" panose="020B0604030504040204" pitchFamily="34" charset="0"/>
              </a:rPr>
              <a:t>We will read and answer as many questions as we can in the remaining time</a:t>
            </a:r>
          </a:p>
          <a:p>
            <a:pPr>
              <a:spcBef>
                <a:spcPts val="0"/>
              </a:spcBef>
            </a:pPr>
            <a:endParaRPr lang="en-US" sz="1800" dirty="0">
              <a:latin typeface="Verdana" panose="020B0604030504040204" pitchFamily="34" charset="0"/>
              <a:ea typeface="Verdana" panose="020B0604030504040204" pitchFamily="34" charset="0"/>
            </a:endParaRPr>
          </a:p>
          <a:p>
            <a:pPr>
              <a:spcBef>
                <a:spcPts val="0"/>
              </a:spcBef>
            </a:pPr>
            <a:r>
              <a:rPr lang="en-US" sz="1800" dirty="0">
                <a:latin typeface="Verdana" panose="020B0604030504040204" pitchFamily="34" charset="0"/>
                <a:ea typeface="Verdana" panose="020B0604030504040204" pitchFamily="34" charset="0"/>
              </a:rPr>
              <a:t>If you have further questions, please email them to the City at </a:t>
            </a:r>
            <a:r>
              <a:rPr lang="en-US" sz="1800" b="1" dirty="0">
                <a:latin typeface="Verdana" panose="020B0604030504040204" pitchFamily="34" charset="0"/>
                <a:ea typeface="Verdana" panose="020B0604030504040204" pitchFamily="34" charset="0"/>
              </a:rPr>
              <a:t>GoingGreen@laquintaca.gov</a:t>
            </a:r>
          </a:p>
          <a:p>
            <a:pPr>
              <a:spcBef>
                <a:spcPts val="0"/>
              </a:spcBef>
            </a:pPr>
            <a:endParaRPr lang="en-US" sz="1800" b="1" dirty="0">
              <a:latin typeface="Verdana" panose="020B0604030504040204" pitchFamily="34" charset="0"/>
              <a:ea typeface="Verdana" panose="020B0604030504040204" pitchFamily="34" charset="0"/>
            </a:endParaRPr>
          </a:p>
          <a:p>
            <a:pPr>
              <a:spcBef>
                <a:spcPts val="0"/>
              </a:spcBef>
            </a:pPr>
            <a:r>
              <a:rPr lang="en-US" sz="1800" dirty="0">
                <a:latin typeface="Verdana" panose="020B0604030504040204" pitchFamily="34" charset="0"/>
                <a:ea typeface="Verdana" panose="020B0604030504040204" pitchFamily="34" charset="0"/>
              </a:rPr>
              <a:t>Contact Burrtec Customer Service at </a:t>
            </a:r>
            <a:r>
              <a:rPr lang="en-US" sz="1800" b="1" dirty="0">
                <a:latin typeface="Verdana" panose="020B0604030504040204" pitchFamily="34" charset="0"/>
                <a:ea typeface="Verdana" panose="020B0604030504040204" pitchFamily="34" charset="0"/>
              </a:rPr>
              <a:t>(760) 340-2113 </a:t>
            </a:r>
            <a:r>
              <a:rPr lang="en-US" sz="1800" dirty="0">
                <a:latin typeface="Verdana" panose="020B0604030504040204" pitchFamily="34" charset="0"/>
                <a:ea typeface="Verdana" panose="020B0604030504040204" pitchFamily="34" charset="0"/>
              </a:rPr>
              <a:t>or </a:t>
            </a:r>
            <a:r>
              <a:rPr lang="en-US" sz="1800" b="1" dirty="0">
                <a:latin typeface="Verdana" panose="020B0604030504040204" pitchFamily="34" charset="0"/>
                <a:ea typeface="Verdana" panose="020B0604030504040204" pitchFamily="34" charset="0"/>
              </a:rPr>
              <a:t>CustomerService@burrtecdesert.com</a:t>
            </a:r>
          </a:p>
        </p:txBody>
      </p:sp>
    </p:spTree>
    <p:extLst>
      <p:ext uri="{BB962C8B-B14F-4D97-AF65-F5344CB8AC3E}">
        <p14:creationId xmlns:p14="http://schemas.microsoft.com/office/powerpoint/2010/main" val="2038612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50"/>
            <a:ext cx="9144000" cy="857250"/>
          </a:xfrm>
        </p:spPr>
        <p:txBody>
          <a:bodyPr>
            <a:normAutofit/>
          </a:bodyPr>
          <a:lstStyle/>
          <a:p>
            <a:r>
              <a:rPr lang="en-US" sz="2600" b="1" dirty="0">
                <a:latin typeface="Verdana" charset="0"/>
                <a:ea typeface="Verdana" charset="0"/>
                <a:cs typeface="Verdana" charset="0"/>
              </a:rPr>
              <a:t>Next Webinar and Workshop Dates</a:t>
            </a:r>
          </a:p>
        </p:txBody>
      </p:sp>
      <p:sp>
        <p:nvSpPr>
          <p:cNvPr id="3" name="Content Placeholder 2"/>
          <p:cNvSpPr>
            <a:spLocks noGrp="1"/>
          </p:cNvSpPr>
          <p:nvPr>
            <p:ph idx="1"/>
          </p:nvPr>
        </p:nvSpPr>
        <p:spPr>
          <a:xfrm>
            <a:off x="1219200" y="1581150"/>
            <a:ext cx="7086600" cy="2514600"/>
          </a:xfrm>
        </p:spPr>
        <p:txBody>
          <a:bodyPr>
            <a:noAutofit/>
          </a:bodyPr>
          <a:lstStyle/>
          <a:p>
            <a:pPr>
              <a:spcBef>
                <a:spcPts val="0"/>
              </a:spcBef>
            </a:pPr>
            <a:r>
              <a:rPr lang="en-US" sz="1800" b="1" dirty="0">
                <a:latin typeface="Verdana" panose="020B0604030504040204" pitchFamily="34" charset="0"/>
                <a:ea typeface="Verdana" panose="020B0604030504040204" pitchFamily="34" charset="0"/>
              </a:rPr>
              <a:t>Webinar (online)</a:t>
            </a:r>
          </a:p>
          <a:p>
            <a:pPr lvl="1">
              <a:spcBef>
                <a:spcPts val="0"/>
              </a:spcBef>
            </a:pPr>
            <a:r>
              <a:rPr lang="en-US" sz="1800" dirty="0">
                <a:latin typeface="Verdana" panose="020B0604030504040204" pitchFamily="34" charset="0"/>
                <a:ea typeface="Verdana" panose="020B0604030504040204" pitchFamily="34" charset="0"/>
              </a:rPr>
              <a:t>Wednesday, July 13, 2022, from 5:00 – 6:00 PM</a:t>
            </a:r>
          </a:p>
          <a:p>
            <a:pPr lvl="1">
              <a:spcBef>
                <a:spcPts val="0"/>
              </a:spcBef>
            </a:pPr>
            <a:r>
              <a:rPr lang="en-US" sz="1800" dirty="0">
                <a:latin typeface="Verdana" panose="020B0604030504040204" pitchFamily="34" charset="0"/>
                <a:ea typeface="Verdana" panose="020B0604030504040204" pitchFamily="34" charset="0"/>
              </a:rPr>
              <a:t>Location: Zoom</a:t>
            </a:r>
          </a:p>
          <a:p>
            <a:pPr>
              <a:spcBef>
                <a:spcPts val="0"/>
              </a:spcBef>
            </a:pPr>
            <a:endParaRPr lang="en-US" sz="1800" dirty="0">
              <a:latin typeface="Verdana" panose="020B0604030504040204" pitchFamily="34" charset="0"/>
              <a:ea typeface="Verdana" panose="020B0604030504040204" pitchFamily="34" charset="0"/>
            </a:endParaRPr>
          </a:p>
          <a:p>
            <a:pPr>
              <a:spcBef>
                <a:spcPts val="0"/>
              </a:spcBef>
            </a:pPr>
            <a:endParaRPr lang="en-US" sz="1800" dirty="0">
              <a:latin typeface="Verdana" panose="020B0604030504040204" pitchFamily="34" charset="0"/>
              <a:ea typeface="Verdana" panose="020B0604030504040204" pitchFamily="34" charset="0"/>
            </a:endParaRPr>
          </a:p>
          <a:p>
            <a:pPr>
              <a:spcBef>
                <a:spcPts val="0"/>
              </a:spcBef>
            </a:pPr>
            <a:r>
              <a:rPr lang="en-US" sz="1800" b="1" dirty="0">
                <a:latin typeface="Verdana" panose="020B0604030504040204" pitchFamily="34" charset="0"/>
                <a:ea typeface="Verdana" panose="020B0604030504040204" pitchFamily="34" charset="0"/>
              </a:rPr>
              <a:t>Workshop (in person)</a:t>
            </a:r>
          </a:p>
          <a:p>
            <a:pPr lvl="1">
              <a:spcBef>
                <a:spcPts val="0"/>
              </a:spcBef>
            </a:pPr>
            <a:r>
              <a:rPr lang="en-US" sz="1800" dirty="0">
                <a:latin typeface="Verdana" panose="020B0604030504040204" pitchFamily="34" charset="0"/>
                <a:ea typeface="Verdana" panose="020B0604030504040204" pitchFamily="34" charset="0"/>
              </a:rPr>
              <a:t>Saturday, October 22, 2022, from 10:00 – 11:00 AM</a:t>
            </a:r>
          </a:p>
          <a:p>
            <a:pPr lvl="1">
              <a:spcBef>
                <a:spcPts val="0"/>
              </a:spcBef>
            </a:pPr>
            <a:r>
              <a:rPr lang="en-US" sz="1800" dirty="0">
                <a:latin typeface="Verdana" panose="020B0604030504040204" pitchFamily="34" charset="0"/>
                <a:ea typeface="Verdana" panose="020B0604030504040204" pitchFamily="34" charset="0"/>
              </a:rPr>
              <a:t>Location: TBD</a:t>
            </a:r>
          </a:p>
          <a:p>
            <a:pPr marL="0" indent="0">
              <a:spcBef>
                <a:spcPts val="0"/>
              </a:spcBef>
              <a:buNone/>
            </a:pPr>
            <a:endParaRPr lang="en-US" sz="1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20872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50"/>
            <a:ext cx="9144000" cy="857250"/>
          </a:xfrm>
        </p:spPr>
        <p:txBody>
          <a:bodyPr>
            <a:normAutofit/>
          </a:bodyPr>
          <a:lstStyle/>
          <a:p>
            <a:r>
              <a:rPr lang="en-US" sz="2600" b="1" dirty="0">
                <a:latin typeface="Verdana" charset="0"/>
                <a:ea typeface="Verdana" charset="0"/>
                <a:cs typeface="Verdana" charset="0"/>
              </a:rPr>
              <a:t>City Recycling Website</a:t>
            </a:r>
          </a:p>
        </p:txBody>
      </p:sp>
      <p:sp>
        <p:nvSpPr>
          <p:cNvPr id="3" name="Content Placeholder 2"/>
          <p:cNvSpPr>
            <a:spLocks noGrp="1"/>
          </p:cNvSpPr>
          <p:nvPr>
            <p:ph idx="1"/>
          </p:nvPr>
        </p:nvSpPr>
        <p:spPr>
          <a:xfrm>
            <a:off x="2559753" y="1428750"/>
            <a:ext cx="4024493" cy="1509690"/>
          </a:xfrm>
        </p:spPr>
        <p:txBody>
          <a:bodyPr>
            <a:noAutofit/>
          </a:bodyPr>
          <a:lstStyle/>
          <a:p>
            <a:pPr marL="0" indent="0" algn="ctr">
              <a:spcBef>
                <a:spcPts val="0"/>
              </a:spcBef>
              <a:buNone/>
            </a:pPr>
            <a:r>
              <a:rPr lang="en-US" sz="2400" b="1" dirty="0">
                <a:latin typeface="Verdana" panose="020B0604030504040204" pitchFamily="34" charset="0"/>
                <a:ea typeface="Verdana" panose="020B0604030504040204" pitchFamily="34" charset="0"/>
              </a:rPr>
              <a:t>www.LaQuintaCA.gov</a:t>
            </a:r>
          </a:p>
          <a:p>
            <a:pPr marL="0" indent="0" algn="ctr">
              <a:spcBef>
                <a:spcPts val="0"/>
              </a:spcBef>
              <a:buNone/>
            </a:pPr>
            <a:endParaRPr lang="en-US" sz="2000" dirty="0">
              <a:latin typeface="Verdana" panose="020B0604030504040204" pitchFamily="34" charset="0"/>
              <a:ea typeface="Verdana" panose="020B0604030504040204" pitchFamily="34" charset="0"/>
            </a:endParaRPr>
          </a:p>
          <a:p>
            <a:pPr marL="0" indent="0">
              <a:spcBef>
                <a:spcPts val="0"/>
              </a:spcBef>
              <a:buNone/>
            </a:pPr>
            <a:r>
              <a:rPr lang="en-US" sz="2000" dirty="0">
                <a:latin typeface="Verdana" panose="020B0604030504040204" pitchFamily="34" charset="0"/>
                <a:ea typeface="Verdana" panose="020B0604030504040204" pitchFamily="34" charset="0"/>
              </a:rPr>
              <a:t>  Click on the Waste &amp;  </a:t>
            </a:r>
          </a:p>
          <a:p>
            <a:pPr marL="0" indent="0">
              <a:spcBef>
                <a:spcPts val="0"/>
              </a:spcBef>
              <a:buNone/>
            </a:pPr>
            <a:r>
              <a:rPr lang="en-US" sz="2000" dirty="0">
                <a:latin typeface="Verdana" panose="020B0604030504040204" pitchFamily="34" charset="0"/>
                <a:ea typeface="Verdana" panose="020B0604030504040204" pitchFamily="34" charset="0"/>
              </a:rPr>
              <a:t>     Recycling button</a:t>
            </a:r>
          </a:p>
        </p:txBody>
      </p:sp>
      <p:pic>
        <p:nvPicPr>
          <p:cNvPr id="9" name="Picture 8" descr="Icon&#10;&#10;Description automatically generated">
            <a:extLst>
              <a:ext uri="{FF2B5EF4-FFF2-40B4-BE49-F238E27FC236}">
                <a16:creationId xmlns:a16="http://schemas.microsoft.com/office/drawing/2014/main" id="{CC981D4E-B952-B434-B7B6-E9055AC7B86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018" b="94737" l="9794" r="89691">
                        <a14:foregroundMark x1="40206" y1="8187" x2="63402" y2="9357"/>
                        <a14:foregroundMark x1="90206" y1="54386" x2="88660" y2="40351"/>
                        <a14:foregroundMark x1="43789" y1="90349" x2="37113" y2="90058"/>
                        <a14:foregroundMark x1="63918" y1="91228" x2="45374" y2="90419"/>
                        <a14:foregroundMark x1="52577" y1="94152" x2="47775" y2="94697"/>
                        <a14:foregroundMark x1="56407" y1="36842" x2="56186" y2="36257"/>
                        <a14:foregroundMark x1="57732" y1="40351" x2="56407" y2="36842"/>
                        <a14:foregroundMark x1="59278" y1="42690" x2="43814" y2="36842"/>
                        <a14:foregroundMark x1="57732" y1="39181" x2="46392" y2="31579"/>
                        <a14:foregroundMark x1="59794" y1="40351" x2="57216" y2="36257"/>
                        <a14:foregroundMark x1="57216" y1="40351" x2="57216" y2="37427"/>
                        <a14:foregroundMark x1="55670" y1="35673" x2="58247" y2="38012"/>
                        <a14:foregroundMark x1="59278" y1="41520" x2="57732" y2="39766"/>
                        <a14:foregroundMark x1="64948" y1="52047" x2="57732" y2="63158"/>
                        <a14:foregroundMark x1="43814" y1="64912" x2="39691" y2="47953"/>
                        <a14:backgroundMark x1="48454" y1="95906" x2="46907" y2="95906"/>
                      </a14:backgroundRemoval>
                    </a14:imgEffect>
                  </a14:imgLayer>
                </a14:imgProps>
              </a:ext>
              <a:ext uri="{28A0092B-C50C-407E-A947-70E740481C1C}">
                <a14:useLocalDpi xmlns:a14="http://schemas.microsoft.com/office/drawing/2010/main" val="0"/>
              </a:ext>
            </a:extLst>
          </a:blip>
          <a:stretch>
            <a:fillRect/>
          </a:stretch>
        </p:blipFill>
        <p:spPr>
          <a:xfrm>
            <a:off x="5562600" y="2038350"/>
            <a:ext cx="928507" cy="818427"/>
          </a:xfrm>
          <a:prstGeom prst="rect">
            <a:avLst/>
          </a:prstGeom>
        </p:spPr>
      </p:pic>
      <p:pic>
        <p:nvPicPr>
          <p:cNvPr id="5" name="Picture 4">
            <a:extLst>
              <a:ext uri="{FF2B5EF4-FFF2-40B4-BE49-F238E27FC236}">
                <a16:creationId xmlns:a16="http://schemas.microsoft.com/office/drawing/2014/main" id="{DA433AE9-090F-2ABD-F9C9-85BDEEEFB9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21188" y="3638550"/>
            <a:ext cx="3101624" cy="1055948"/>
          </a:xfrm>
          <a:prstGeom prst="rect">
            <a:avLst/>
          </a:prstGeom>
        </p:spPr>
      </p:pic>
    </p:spTree>
    <p:extLst>
      <p:ext uri="{BB962C8B-B14F-4D97-AF65-F5344CB8AC3E}">
        <p14:creationId xmlns:p14="http://schemas.microsoft.com/office/powerpoint/2010/main" val="3511816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C26143-F7C5-4A21-9B44-7EA4D827ABC3}"/>
              </a:ext>
            </a:extLst>
          </p:cNvPr>
          <p:cNvSpPr txBox="1"/>
          <p:nvPr/>
        </p:nvSpPr>
        <p:spPr>
          <a:xfrm>
            <a:off x="866401" y="3509486"/>
            <a:ext cx="3553200" cy="738664"/>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rPr>
              <a:t>Website: https://www.laquintaca.gov</a:t>
            </a:r>
          </a:p>
          <a:p>
            <a:r>
              <a:rPr lang="en-US" sz="1400" dirty="0">
                <a:latin typeface="Verdana" panose="020B0604030504040204" pitchFamily="34" charset="0"/>
                <a:ea typeface="Verdana" panose="020B0604030504040204" pitchFamily="34" charset="0"/>
              </a:rPr>
              <a:t>Email: GoingGreen@laquintaca.gov</a:t>
            </a:r>
          </a:p>
          <a:p>
            <a:r>
              <a:rPr lang="en-US" sz="1400" dirty="0">
                <a:latin typeface="Verdana" panose="020B0604030504040204" pitchFamily="34" charset="0"/>
                <a:ea typeface="Verdana" panose="020B0604030504040204" pitchFamily="34" charset="0"/>
              </a:rPr>
              <a:t>Phone: (760) 777-7046</a:t>
            </a:r>
          </a:p>
        </p:txBody>
      </p:sp>
      <p:sp>
        <p:nvSpPr>
          <p:cNvPr id="6" name="TextBox 5">
            <a:extLst>
              <a:ext uri="{FF2B5EF4-FFF2-40B4-BE49-F238E27FC236}">
                <a16:creationId xmlns:a16="http://schemas.microsoft.com/office/drawing/2014/main" id="{1DC269E0-E8E1-46BE-8CED-0645C407E14B}"/>
              </a:ext>
            </a:extLst>
          </p:cNvPr>
          <p:cNvSpPr txBox="1"/>
          <p:nvPr/>
        </p:nvSpPr>
        <p:spPr>
          <a:xfrm>
            <a:off x="4724401" y="3509486"/>
            <a:ext cx="4191000" cy="738664"/>
          </a:xfrm>
          <a:prstGeom prst="rect">
            <a:avLst/>
          </a:prstGeom>
          <a:noFill/>
        </p:spPr>
        <p:txBody>
          <a:bodyPr wrap="square" rtlCol="0">
            <a:spAutoFit/>
          </a:bodyPr>
          <a:lstStyle/>
          <a:p>
            <a:r>
              <a:rPr lang="en-US" sz="1400" dirty="0">
                <a:latin typeface="Verdana" panose="020B0604030504040204" pitchFamily="34" charset="0"/>
                <a:ea typeface="Verdana" panose="020B0604030504040204" pitchFamily="34" charset="0"/>
              </a:rPr>
              <a:t>Website: https://www.burrtec.com/</a:t>
            </a:r>
          </a:p>
          <a:p>
            <a:r>
              <a:rPr lang="en-US" sz="1400" dirty="0">
                <a:latin typeface="Verdana" panose="020B0604030504040204" pitchFamily="34" charset="0"/>
                <a:ea typeface="Verdana" panose="020B0604030504040204" pitchFamily="34" charset="0"/>
              </a:rPr>
              <a:t>Email: CustomerService@burrtecdesert.com</a:t>
            </a:r>
          </a:p>
          <a:p>
            <a:r>
              <a:rPr lang="en-US" sz="1400" dirty="0">
                <a:latin typeface="Verdana" panose="020B0604030504040204" pitchFamily="34" charset="0"/>
                <a:ea typeface="Verdana" panose="020B0604030504040204" pitchFamily="34" charset="0"/>
              </a:rPr>
              <a:t>Phone: (760) 340-2113</a:t>
            </a:r>
          </a:p>
        </p:txBody>
      </p:sp>
      <p:pic>
        <p:nvPicPr>
          <p:cNvPr id="7" name="Picture 6" descr="A close up of a keyboard&#10;&#10;Description automatically generated with low confidence">
            <a:extLst>
              <a:ext uri="{FF2B5EF4-FFF2-40B4-BE49-F238E27FC236}">
                <a16:creationId xmlns:a16="http://schemas.microsoft.com/office/drawing/2014/main" id="{FA66FB88-8A10-47F5-BCB8-B91B6D4001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564" y="2724740"/>
            <a:ext cx="2004674" cy="508981"/>
          </a:xfrm>
          <a:prstGeom prst="rect">
            <a:avLst/>
          </a:prstGeom>
        </p:spPr>
      </p:pic>
      <p:sp>
        <p:nvSpPr>
          <p:cNvPr id="16" name="Rectangle 15">
            <a:extLst>
              <a:ext uri="{FF2B5EF4-FFF2-40B4-BE49-F238E27FC236}">
                <a16:creationId xmlns:a16="http://schemas.microsoft.com/office/drawing/2014/main" id="{DC2C0D68-EDEC-429B-A1E0-7C4B51B21226}"/>
              </a:ext>
            </a:extLst>
          </p:cNvPr>
          <p:cNvSpPr/>
          <p:nvPr/>
        </p:nvSpPr>
        <p:spPr>
          <a:xfrm>
            <a:off x="3009901" y="746939"/>
            <a:ext cx="3429000"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chemeClr val="accent6">
                    <a:lumMod val="60000"/>
                    <a:lumOff val="40000"/>
                  </a:schemeClr>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Thank you!</a:t>
            </a:r>
          </a:p>
        </p:txBody>
      </p:sp>
      <p:sp>
        <p:nvSpPr>
          <p:cNvPr id="17" name="Rectangle 16">
            <a:extLst>
              <a:ext uri="{FF2B5EF4-FFF2-40B4-BE49-F238E27FC236}">
                <a16:creationId xmlns:a16="http://schemas.microsoft.com/office/drawing/2014/main" id="{1902A67C-793A-4BA7-8485-78A32C045CA2}"/>
              </a:ext>
            </a:extLst>
          </p:cNvPr>
          <p:cNvSpPr/>
          <p:nvPr/>
        </p:nvSpPr>
        <p:spPr>
          <a:xfrm>
            <a:off x="628650" y="1581150"/>
            <a:ext cx="7886700" cy="49244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600" b="1" dirty="0">
                <a:ln/>
                <a:solidFill>
                  <a:schemeClr val="accent6">
                    <a:lumMod val="60000"/>
                    <a:lumOff val="40000"/>
                  </a:schemeClr>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rPr>
              <a:t>We appreciate your participation!</a:t>
            </a:r>
          </a:p>
        </p:txBody>
      </p:sp>
      <p:pic>
        <p:nvPicPr>
          <p:cNvPr id="3" name="Picture 2">
            <a:extLst>
              <a:ext uri="{FF2B5EF4-FFF2-40B4-BE49-F238E27FC236}">
                <a16:creationId xmlns:a16="http://schemas.microsoft.com/office/drawing/2014/main" id="{7557B45D-3FEB-0D90-1C2C-E32E7B1CF0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4255" y="2571750"/>
            <a:ext cx="2157491" cy="738663"/>
          </a:xfrm>
          <a:prstGeom prst="rect">
            <a:avLst/>
          </a:prstGeom>
        </p:spPr>
      </p:pic>
    </p:spTree>
    <p:extLst>
      <p:ext uri="{BB962C8B-B14F-4D97-AF65-F5344CB8AC3E}">
        <p14:creationId xmlns:p14="http://schemas.microsoft.com/office/powerpoint/2010/main" val="850507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50"/>
            <a:ext cx="9144000" cy="857250"/>
          </a:xfrm>
        </p:spPr>
        <p:txBody>
          <a:bodyPr>
            <a:normAutofit/>
          </a:bodyPr>
          <a:lstStyle/>
          <a:p>
            <a:r>
              <a:rPr lang="en-US" sz="2800" b="1" dirty="0">
                <a:latin typeface="Verdana" charset="0"/>
                <a:ea typeface="Verdana" charset="0"/>
                <a:cs typeface="Verdana" charset="0"/>
              </a:rPr>
              <a:t>Agenda</a:t>
            </a:r>
          </a:p>
        </p:txBody>
      </p:sp>
      <p:sp>
        <p:nvSpPr>
          <p:cNvPr id="3" name="Content Placeholder 2"/>
          <p:cNvSpPr>
            <a:spLocks noGrp="1"/>
          </p:cNvSpPr>
          <p:nvPr>
            <p:ph idx="1"/>
          </p:nvPr>
        </p:nvSpPr>
        <p:spPr>
          <a:xfrm>
            <a:off x="2590800" y="1428750"/>
            <a:ext cx="4895850" cy="2895600"/>
          </a:xfrm>
        </p:spPr>
        <p:txBody>
          <a:bodyPr>
            <a:noAutofit/>
          </a:bodyPr>
          <a:lstStyle/>
          <a:p>
            <a:pPr marL="457200" indent="-457200">
              <a:spcBef>
                <a:spcPts val="0"/>
              </a:spcBef>
              <a:spcAft>
                <a:spcPts val="600"/>
              </a:spcAft>
              <a:buFont typeface="+mj-lt"/>
              <a:buAutoNum type="arabicPeriod"/>
            </a:pPr>
            <a:r>
              <a:rPr lang="en-US" sz="1800" dirty="0">
                <a:latin typeface="Verdana" panose="020B0604030504040204" pitchFamily="34" charset="0"/>
                <a:ea typeface="Verdana" panose="020B0604030504040204" pitchFamily="34" charset="0"/>
              </a:rPr>
              <a:t>Introductions</a:t>
            </a:r>
          </a:p>
          <a:p>
            <a:pPr marL="457200" indent="-457200">
              <a:spcBef>
                <a:spcPts val="0"/>
              </a:spcBef>
              <a:spcAft>
                <a:spcPts val="600"/>
              </a:spcAft>
              <a:buFont typeface="+mj-lt"/>
              <a:buAutoNum type="arabicPeriod"/>
            </a:pPr>
            <a:r>
              <a:rPr lang="en-US" sz="1800" dirty="0">
                <a:latin typeface="Verdana" panose="020B0604030504040204" pitchFamily="34" charset="0"/>
                <a:ea typeface="Verdana" panose="020B0604030504040204" pitchFamily="34" charset="0"/>
              </a:rPr>
              <a:t>Current Recycling Regulations</a:t>
            </a:r>
          </a:p>
          <a:p>
            <a:pPr marL="457200" indent="-457200">
              <a:spcBef>
                <a:spcPts val="0"/>
              </a:spcBef>
              <a:spcAft>
                <a:spcPts val="600"/>
              </a:spcAft>
              <a:buFont typeface="+mj-lt"/>
              <a:buAutoNum type="arabicPeriod"/>
            </a:pPr>
            <a:r>
              <a:rPr lang="en-US" sz="1800" dirty="0">
                <a:latin typeface="Verdana" panose="020B0604030504040204" pitchFamily="34" charset="0"/>
                <a:ea typeface="Verdana" panose="020B0604030504040204" pitchFamily="34" charset="0"/>
              </a:rPr>
              <a:t>SB 1383 Overview</a:t>
            </a:r>
          </a:p>
          <a:p>
            <a:pPr marL="457200" indent="-457200">
              <a:spcBef>
                <a:spcPts val="0"/>
              </a:spcBef>
              <a:spcAft>
                <a:spcPts val="600"/>
              </a:spcAft>
              <a:buFont typeface="+mj-lt"/>
              <a:buAutoNum type="arabicPeriod"/>
            </a:pPr>
            <a:r>
              <a:rPr lang="en-US" sz="1800" dirty="0">
                <a:latin typeface="Verdana" panose="020B0604030504040204" pitchFamily="34" charset="0"/>
                <a:ea typeface="Verdana" panose="020B0604030504040204" pitchFamily="34" charset="0"/>
              </a:rPr>
              <a:t>Residential Implementation Timeline</a:t>
            </a:r>
          </a:p>
          <a:p>
            <a:pPr marL="457200" indent="-457200">
              <a:spcBef>
                <a:spcPts val="0"/>
              </a:spcBef>
              <a:spcAft>
                <a:spcPts val="600"/>
              </a:spcAft>
              <a:buFont typeface="+mj-lt"/>
              <a:buAutoNum type="arabicPeriod"/>
            </a:pPr>
            <a:r>
              <a:rPr lang="en-US" sz="1800" dirty="0">
                <a:latin typeface="Verdana" panose="020B0604030504040204" pitchFamily="34" charset="0"/>
                <a:ea typeface="Verdana" panose="020B0604030504040204" pitchFamily="34" charset="0"/>
              </a:rPr>
              <a:t>Contamination</a:t>
            </a:r>
          </a:p>
          <a:p>
            <a:pPr marL="457200" indent="-457200">
              <a:spcBef>
                <a:spcPts val="0"/>
              </a:spcBef>
              <a:spcAft>
                <a:spcPts val="600"/>
              </a:spcAft>
              <a:buFont typeface="+mj-lt"/>
              <a:buAutoNum type="arabicPeriod"/>
            </a:pPr>
            <a:r>
              <a:rPr lang="en-US" sz="1800" dirty="0">
                <a:latin typeface="Verdana" panose="020B0604030504040204" pitchFamily="34" charset="0"/>
                <a:ea typeface="Verdana" panose="020B0604030504040204" pitchFamily="34" charset="0"/>
              </a:rPr>
              <a:t>Q &amp; A</a:t>
            </a:r>
          </a:p>
          <a:p>
            <a:pPr marL="457200" indent="-457200">
              <a:spcBef>
                <a:spcPts val="0"/>
              </a:spcBef>
              <a:spcAft>
                <a:spcPts val="600"/>
              </a:spcAft>
              <a:buFont typeface="+mj-lt"/>
              <a:buAutoNum type="arabicPeriod"/>
            </a:pPr>
            <a:r>
              <a:rPr lang="en-US" sz="1800" dirty="0">
                <a:latin typeface="Verdana" panose="020B0604030504040204" pitchFamily="34" charset="0"/>
                <a:ea typeface="Verdana" panose="020B0604030504040204" pitchFamily="34" charset="0"/>
              </a:rPr>
              <a:t>Conclusion</a:t>
            </a:r>
          </a:p>
          <a:p>
            <a:pPr marL="457200" indent="-457200">
              <a:spcBef>
                <a:spcPts val="0"/>
              </a:spcBef>
              <a:buFont typeface="+mj-lt"/>
              <a:buAutoNum type="arabicPeriod"/>
            </a:pPr>
            <a:endParaRPr lang="en-US" sz="1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73749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8A49848-B3DE-4322-8774-E2BF85664AE9}"/>
              </a:ext>
            </a:extLst>
          </p:cNvPr>
          <p:cNvSpPr/>
          <p:nvPr/>
        </p:nvSpPr>
        <p:spPr>
          <a:xfrm>
            <a:off x="4835577" y="1123950"/>
            <a:ext cx="2055138" cy="3600996"/>
          </a:xfrm>
          <a:prstGeom prst="rect">
            <a:avLst/>
          </a:prstGeom>
          <a:solidFill>
            <a:schemeClr val="accent1">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26141F19-41F6-4F3D-A669-AA7F62D41016}"/>
              </a:ext>
            </a:extLst>
          </p:cNvPr>
          <p:cNvSpPr/>
          <p:nvPr/>
        </p:nvSpPr>
        <p:spPr>
          <a:xfrm>
            <a:off x="2253285" y="1123950"/>
            <a:ext cx="2055138" cy="3600996"/>
          </a:xfrm>
          <a:prstGeom prst="rect">
            <a:avLst/>
          </a:prstGeom>
          <a:solidFill>
            <a:schemeClr val="accent1">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0" y="107593"/>
            <a:ext cx="9144000" cy="857250"/>
          </a:xfrm>
        </p:spPr>
        <p:txBody>
          <a:bodyPr>
            <a:normAutofit/>
          </a:bodyPr>
          <a:lstStyle/>
          <a:p>
            <a:r>
              <a:rPr lang="en-US" sz="2800" b="1" dirty="0">
                <a:latin typeface="Verdana" charset="0"/>
                <a:ea typeface="Verdana" charset="0"/>
                <a:cs typeface="Verdana" charset="0"/>
              </a:rPr>
              <a:t>Introductions</a:t>
            </a:r>
          </a:p>
        </p:txBody>
      </p:sp>
      <p:sp>
        <p:nvSpPr>
          <p:cNvPr id="7" name="TextBox 6">
            <a:extLst>
              <a:ext uri="{FF2B5EF4-FFF2-40B4-BE49-F238E27FC236}">
                <a16:creationId xmlns:a16="http://schemas.microsoft.com/office/drawing/2014/main" id="{B2493C2F-9A0F-4CE3-A76B-7187A0990884}"/>
              </a:ext>
            </a:extLst>
          </p:cNvPr>
          <p:cNvSpPr txBox="1"/>
          <p:nvPr/>
        </p:nvSpPr>
        <p:spPr>
          <a:xfrm>
            <a:off x="2266363" y="2507283"/>
            <a:ext cx="2028981" cy="1785104"/>
          </a:xfrm>
          <a:prstGeom prst="rect">
            <a:avLst/>
          </a:prstGeom>
          <a:noFill/>
        </p:spPr>
        <p:txBody>
          <a:bodyPr wrap="square" rtlCol="0">
            <a:spAutoFit/>
          </a:bodyPr>
          <a:lstStyle/>
          <a:p>
            <a:pPr algn="ctr"/>
            <a:endParaRPr lang="en-US" sz="1400" b="1" dirty="0">
              <a:latin typeface="Verdana" panose="020B0604030504040204" pitchFamily="34" charset="0"/>
              <a:ea typeface="Verdana" panose="020B0604030504040204" pitchFamily="34" charset="0"/>
            </a:endParaRPr>
          </a:p>
          <a:p>
            <a:pPr algn="ctr"/>
            <a:r>
              <a:rPr lang="en-US" sz="1200" b="1" dirty="0">
                <a:latin typeface="Verdana" panose="020B0604030504040204" pitchFamily="34" charset="0"/>
                <a:ea typeface="Verdana" panose="020B0604030504040204" pitchFamily="34" charset="0"/>
              </a:rPr>
              <a:t>Reyna Camarena</a:t>
            </a:r>
          </a:p>
          <a:p>
            <a:pPr algn="ctr"/>
            <a:r>
              <a:rPr lang="en-US" sz="1200" i="1" dirty="0">
                <a:latin typeface="Verdana" panose="020B0604030504040204" pitchFamily="34" charset="0"/>
                <a:ea typeface="Verdana" panose="020B0604030504040204" pitchFamily="34" charset="0"/>
              </a:rPr>
              <a:t>Management Assistant</a:t>
            </a:r>
          </a:p>
          <a:p>
            <a:pPr algn="ctr"/>
            <a:r>
              <a:rPr lang="en-US" sz="1200" i="1" dirty="0">
                <a:latin typeface="Verdana" panose="020B0604030504040204" pitchFamily="34" charset="0"/>
                <a:ea typeface="Verdana" panose="020B0604030504040204" pitchFamily="34" charset="0"/>
              </a:rPr>
              <a:t>City Manager’s Office</a:t>
            </a:r>
          </a:p>
          <a:p>
            <a:pPr algn="ctr"/>
            <a:endParaRPr lang="en-US" sz="1200" dirty="0">
              <a:latin typeface="Verdana" panose="020B0604030504040204" pitchFamily="34" charset="0"/>
              <a:ea typeface="Verdana" panose="020B0604030504040204" pitchFamily="34" charset="0"/>
            </a:endParaRPr>
          </a:p>
          <a:p>
            <a:pPr algn="ctr"/>
            <a:endParaRPr lang="en-US" sz="1200" dirty="0">
              <a:latin typeface="Verdana" panose="020B0604030504040204" pitchFamily="34" charset="0"/>
              <a:ea typeface="Verdana" panose="020B0604030504040204" pitchFamily="34" charset="0"/>
            </a:endParaRPr>
          </a:p>
          <a:p>
            <a:pPr algn="ctr"/>
            <a:r>
              <a:rPr lang="en-US" sz="1200" b="1" dirty="0">
                <a:latin typeface="Verdana" panose="020B0604030504040204" pitchFamily="34" charset="0"/>
                <a:ea typeface="Verdana" panose="020B0604030504040204" pitchFamily="34" charset="0"/>
              </a:rPr>
              <a:t>Jeremy Griffin</a:t>
            </a:r>
          </a:p>
          <a:p>
            <a:pPr algn="ctr"/>
            <a:r>
              <a:rPr lang="en-US" sz="1200" i="1" dirty="0">
                <a:latin typeface="Verdana" panose="020B0604030504040204" pitchFamily="34" charset="0"/>
                <a:ea typeface="Verdana" panose="020B0604030504040204" pitchFamily="34" charset="0"/>
              </a:rPr>
              <a:t>Management Specialist</a:t>
            </a:r>
          </a:p>
          <a:p>
            <a:pPr algn="ctr"/>
            <a:r>
              <a:rPr lang="en-US" sz="1200" i="1" dirty="0">
                <a:latin typeface="Verdana" panose="020B0604030504040204" pitchFamily="34" charset="0"/>
                <a:ea typeface="Verdana" panose="020B0604030504040204" pitchFamily="34" charset="0"/>
              </a:rPr>
              <a:t>City Manager’s Office</a:t>
            </a:r>
          </a:p>
        </p:txBody>
      </p:sp>
      <p:sp>
        <p:nvSpPr>
          <p:cNvPr id="10" name="TextBox 9">
            <a:extLst>
              <a:ext uri="{FF2B5EF4-FFF2-40B4-BE49-F238E27FC236}">
                <a16:creationId xmlns:a16="http://schemas.microsoft.com/office/drawing/2014/main" id="{27C6EF06-71CF-467A-873C-956BB5B2274C}"/>
              </a:ext>
            </a:extLst>
          </p:cNvPr>
          <p:cNvSpPr txBox="1"/>
          <p:nvPr/>
        </p:nvSpPr>
        <p:spPr>
          <a:xfrm>
            <a:off x="4835577" y="2268905"/>
            <a:ext cx="2055138" cy="2046714"/>
          </a:xfrm>
          <a:prstGeom prst="rect">
            <a:avLst/>
          </a:prstGeom>
          <a:noFill/>
        </p:spPr>
        <p:txBody>
          <a:bodyPr wrap="square" rtlCol="0">
            <a:spAutoFit/>
          </a:bodyPr>
          <a:lstStyle/>
          <a:p>
            <a:pPr algn="ctr"/>
            <a:endParaRPr lang="en-US" sz="1400" dirty="0">
              <a:latin typeface="Verdana" panose="020B0604030504040204" pitchFamily="34" charset="0"/>
              <a:ea typeface="Verdana" panose="020B0604030504040204" pitchFamily="34" charset="0"/>
            </a:endParaRPr>
          </a:p>
          <a:p>
            <a:pPr algn="ctr"/>
            <a:endParaRPr lang="en-US" sz="1700" b="1" dirty="0">
              <a:latin typeface="Verdana" panose="020B0604030504040204" pitchFamily="34" charset="0"/>
              <a:ea typeface="Verdana" panose="020B0604030504040204" pitchFamily="34" charset="0"/>
            </a:endParaRPr>
          </a:p>
          <a:p>
            <a:pPr algn="ctr"/>
            <a:r>
              <a:rPr lang="en-US" sz="1200" b="1" dirty="0">
                <a:latin typeface="Verdana" panose="020B0604030504040204" pitchFamily="34" charset="0"/>
                <a:ea typeface="Verdana" panose="020B0604030504040204" pitchFamily="34" charset="0"/>
              </a:rPr>
              <a:t>Clara Vera</a:t>
            </a:r>
          </a:p>
          <a:p>
            <a:pPr algn="ctr"/>
            <a:r>
              <a:rPr lang="en-US" sz="1200" i="1" dirty="0">
                <a:latin typeface="Verdana" panose="020B0604030504040204" pitchFamily="34" charset="0"/>
                <a:ea typeface="Verdana" panose="020B0604030504040204" pitchFamily="34" charset="0"/>
              </a:rPr>
              <a:t>Municipal Marketing Manager</a:t>
            </a:r>
          </a:p>
          <a:p>
            <a:pPr algn="ctr"/>
            <a:endParaRPr lang="en-US" sz="1200" dirty="0">
              <a:latin typeface="Verdana" panose="020B0604030504040204" pitchFamily="34" charset="0"/>
              <a:ea typeface="Verdana" panose="020B0604030504040204" pitchFamily="34" charset="0"/>
            </a:endParaRPr>
          </a:p>
          <a:p>
            <a:pPr algn="ctr"/>
            <a:endParaRPr lang="en-US" sz="1200" dirty="0">
              <a:latin typeface="Verdana" panose="020B0604030504040204" pitchFamily="34" charset="0"/>
              <a:ea typeface="Verdana" panose="020B0604030504040204" pitchFamily="34" charset="0"/>
            </a:endParaRPr>
          </a:p>
          <a:p>
            <a:pPr algn="ctr"/>
            <a:r>
              <a:rPr lang="en-US" sz="1200" b="1" dirty="0">
                <a:latin typeface="Verdana" panose="020B0604030504040204" pitchFamily="34" charset="0"/>
                <a:ea typeface="Verdana" panose="020B0604030504040204" pitchFamily="34" charset="0"/>
              </a:rPr>
              <a:t>Mike Veto</a:t>
            </a:r>
          </a:p>
          <a:p>
            <a:pPr algn="ctr"/>
            <a:r>
              <a:rPr lang="en-US" sz="1200" i="1" dirty="0">
                <a:latin typeface="Verdana" panose="020B0604030504040204" pitchFamily="34" charset="0"/>
                <a:ea typeface="Verdana" panose="020B0604030504040204" pitchFamily="34" charset="0"/>
              </a:rPr>
              <a:t>District Environmental Coordinator</a:t>
            </a:r>
          </a:p>
        </p:txBody>
      </p:sp>
      <p:pic>
        <p:nvPicPr>
          <p:cNvPr id="22" name="Picture 21" descr="A close up of a keyboard&#10;&#10;Description automatically generated with low confidence">
            <a:extLst>
              <a:ext uri="{FF2B5EF4-FFF2-40B4-BE49-F238E27FC236}">
                <a16:creationId xmlns:a16="http://schemas.microsoft.com/office/drawing/2014/main" id="{47AEC757-66E5-47C7-A0AF-E5FC277E24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000" y="1702867"/>
            <a:ext cx="1700291" cy="431699"/>
          </a:xfrm>
          <a:prstGeom prst="rect">
            <a:avLst/>
          </a:prstGeom>
        </p:spPr>
      </p:pic>
      <p:pic>
        <p:nvPicPr>
          <p:cNvPr id="5" name="Picture 4">
            <a:extLst>
              <a:ext uri="{FF2B5EF4-FFF2-40B4-BE49-F238E27FC236}">
                <a16:creationId xmlns:a16="http://schemas.microsoft.com/office/drawing/2014/main" id="{33C6FA49-9832-6ACD-1282-260F0FEE42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04553" y="1568531"/>
            <a:ext cx="1752600" cy="700373"/>
          </a:xfrm>
          <a:prstGeom prst="rect">
            <a:avLst/>
          </a:prstGeom>
        </p:spPr>
      </p:pic>
    </p:spTree>
    <p:extLst>
      <p:ext uri="{BB962C8B-B14F-4D97-AF65-F5344CB8AC3E}">
        <p14:creationId xmlns:p14="http://schemas.microsoft.com/office/powerpoint/2010/main" val="3527948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3350"/>
            <a:ext cx="9144000" cy="857250"/>
          </a:xfrm>
        </p:spPr>
        <p:txBody>
          <a:bodyPr>
            <a:normAutofit/>
          </a:bodyPr>
          <a:lstStyle/>
          <a:p>
            <a:r>
              <a:rPr lang="en-US" sz="2800" b="1" dirty="0">
                <a:latin typeface="Verdana" charset="0"/>
                <a:ea typeface="Verdana" charset="0"/>
                <a:cs typeface="Verdana" charset="0"/>
              </a:rPr>
              <a:t>California Recycling Laws</a:t>
            </a:r>
          </a:p>
        </p:txBody>
      </p:sp>
      <p:pic>
        <p:nvPicPr>
          <p:cNvPr id="4" name="Picture 3"/>
          <p:cNvPicPr>
            <a:picLocks noChangeAspect="1"/>
          </p:cNvPicPr>
          <p:nvPr/>
        </p:nvPicPr>
        <p:blipFill>
          <a:blip r:embed="rId3"/>
          <a:stretch>
            <a:fillRect/>
          </a:stretch>
        </p:blipFill>
        <p:spPr>
          <a:xfrm>
            <a:off x="5029200" y="1733550"/>
            <a:ext cx="2475190" cy="618422"/>
          </a:xfrm>
          <a:prstGeom prst="rect">
            <a:avLst/>
          </a:prstGeom>
        </p:spPr>
      </p:pic>
      <p:pic>
        <p:nvPicPr>
          <p:cNvPr id="5" name="Picture 4"/>
          <p:cNvPicPr>
            <a:picLocks noChangeAspect="1"/>
          </p:cNvPicPr>
          <p:nvPr/>
        </p:nvPicPr>
        <p:blipFill>
          <a:blip r:embed="rId4"/>
          <a:stretch>
            <a:fillRect/>
          </a:stretch>
        </p:blipFill>
        <p:spPr>
          <a:xfrm>
            <a:off x="5715000" y="3587098"/>
            <a:ext cx="2475191" cy="549211"/>
          </a:xfrm>
          <a:prstGeom prst="rect">
            <a:avLst/>
          </a:prstGeom>
        </p:spPr>
      </p:pic>
      <p:sp>
        <p:nvSpPr>
          <p:cNvPr id="7" name="Content Placeholder 2"/>
          <p:cNvSpPr txBox="1">
            <a:spLocks/>
          </p:cNvSpPr>
          <p:nvPr/>
        </p:nvSpPr>
        <p:spPr>
          <a:xfrm>
            <a:off x="762000" y="1597935"/>
            <a:ext cx="4114800" cy="2743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latin typeface="Verdana" panose="020B0604030504040204" pitchFamily="34" charset="0"/>
                <a:ea typeface="Verdana" panose="020B0604030504040204" pitchFamily="34" charset="0"/>
              </a:rPr>
              <a:t>  Overview</a:t>
            </a:r>
          </a:p>
          <a:p>
            <a:pPr lvl="1"/>
            <a:r>
              <a:rPr lang="en-US" sz="2000" dirty="0">
                <a:latin typeface="Verdana" panose="020B0604030504040204" pitchFamily="34" charset="0"/>
                <a:ea typeface="Verdana" panose="020B0604030504040204" pitchFamily="34" charset="0"/>
              </a:rPr>
              <a:t>CalRecycle </a:t>
            </a:r>
          </a:p>
          <a:p>
            <a:pPr lvl="1"/>
            <a:r>
              <a:rPr lang="en-US" sz="2000" dirty="0">
                <a:latin typeface="Verdana" panose="020B0604030504040204" pitchFamily="34" charset="0"/>
                <a:ea typeface="Verdana" panose="020B0604030504040204" pitchFamily="34" charset="0"/>
              </a:rPr>
              <a:t>City of La Quinta</a:t>
            </a:r>
          </a:p>
          <a:p>
            <a:pPr lvl="1"/>
            <a:r>
              <a:rPr lang="en-US" sz="2000" dirty="0">
                <a:latin typeface="Verdana" panose="020B0604030504040204" pitchFamily="34" charset="0"/>
                <a:ea typeface="Verdana" panose="020B0604030504040204" pitchFamily="34" charset="0"/>
              </a:rPr>
              <a:t>Burrtec Waste and Recycling Services</a:t>
            </a:r>
          </a:p>
          <a:p>
            <a:pPr lvl="1"/>
            <a:r>
              <a:rPr lang="en-US" sz="2000" dirty="0">
                <a:latin typeface="Verdana" panose="020B0604030504040204" pitchFamily="34" charset="0"/>
                <a:ea typeface="Verdana" panose="020B0604030504040204" pitchFamily="34" charset="0"/>
              </a:rPr>
              <a:t>Why we are here today</a:t>
            </a:r>
          </a:p>
        </p:txBody>
      </p:sp>
      <p:pic>
        <p:nvPicPr>
          <p:cNvPr id="8" name="Picture 7">
            <a:extLst>
              <a:ext uri="{FF2B5EF4-FFF2-40B4-BE49-F238E27FC236}">
                <a16:creationId xmlns:a16="http://schemas.microsoft.com/office/drawing/2014/main" id="{46EEA519-FB2F-B492-7A4F-09D9AF1F2B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0200" y="2619068"/>
            <a:ext cx="2475190" cy="700934"/>
          </a:xfrm>
          <a:prstGeom prst="rect">
            <a:avLst/>
          </a:prstGeom>
        </p:spPr>
      </p:pic>
    </p:spTree>
    <p:extLst>
      <p:ext uri="{BB962C8B-B14F-4D97-AF65-F5344CB8AC3E}">
        <p14:creationId xmlns:p14="http://schemas.microsoft.com/office/powerpoint/2010/main" val="2574693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7301"/>
            <a:ext cx="5638800" cy="3219449"/>
          </a:xfrm>
        </p:spPr>
        <p:txBody>
          <a:bodyPr>
            <a:noAutofit/>
          </a:bodyPr>
          <a:lstStyle/>
          <a:p>
            <a:pPr marL="0" indent="0">
              <a:buNone/>
            </a:pPr>
            <a:r>
              <a:rPr lang="en-US" sz="1700" b="1" dirty="0">
                <a:latin typeface="Verdana" panose="020B0604030504040204" pitchFamily="34" charset="0"/>
                <a:ea typeface="Verdana" panose="020B0604030504040204" pitchFamily="34" charset="0"/>
              </a:rPr>
              <a:t>Assembly Bill 341 (AB 341)</a:t>
            </a:r>
          </a:p>
          <a:p>
            <a:pPr lvl="1">
              <a:buFont typeface="Courier New" panose="02070309020205020404" pitchFamily="49" charset="0"/>
              <a:buChar char="­"/>
            </a:pPr>
            <a:r>
              <a:rPr lang="en-US" sz="1700" b="1" dirty="0">
                <a:latin typeface="Verdana" panose="020B0604030504040204" pitchFamily="34" charset="0"/>
                <a:ea typeface="Verdana" panose="020B0604030504040204" pitchFamily="34" charset="0"/>
              </a:rPr>
              <a:t>July 1, 2012, </a:t>
            </a:r>
            <a:r>
              <a:rPr lang="en-US" sz="1700" dirty="0">
                <a:latin typeface="Verdana" panose="020B0604030504040204" pitchFamily="34" charset="0"/>
                <a:ea typeface="Verdana" panose="020B0604030504040204" pitchFamily="34" charset="0"/>
              </a:rPr>
              <a:t>a business (includes public entities) that generates </a:t>
            </a:r>
            <a:r>
              <a:rPr lang="en-US" sz="1700" b="1" dirty="0">
                <a:latin typeface="Verdana" panose="020B0604030504040204" pitchFamily="34" charset="0"/>
                <a:ea typeface="Verdana" panose="020B0604030504040204" pitchFamily="34" charset="0"/>
              </a:rPr>
              <a:t>4 cubic yards </a:t>
            </a:r>
            <a:r>
              <a:rPr lang="en-US" sz="1700" dirty="0">
                <a:latin typeface="Verdana" panose="020B0604030504040204" pitchFamily="34" charset="0"/>
                <a:ea typeface="Verdana" panose="020B0604030504040204" pitchFamily="34" charset="0"/>
              </a:rPr>
              <a:t>or more of commercial solid waste per week or is a multifamily residential dwelling of five units or more shall arrange for recycling services.</a:t>
            </a:r>
          </a:p>
          <a:p>
            <a:pPr lvl="1"/>
            <a:r>
              <a:rPr lang="en-US" sz="1700" dirty="0">
                <a:latin typeface="Verdana" panose="020B0604030504040204" pitchFamily="34" charset="0"/>
                <a:ea typeface="Verdana" panose="020B0604030504040204" pitchFamily="34" charset="0"/>
              </a:rPr>
              <a:t>AB 341 does not mandate a diversion goal for businesses - it simply requires that they implement a commercial recycling program.</a:t>
            </a:r>
          </a:p>
          <a:p>
            <a:pPr marL="0" indent="0">
              <a:buNone/>
            </a:pPr>
            <a:endParaRPr lang="en-US" sz="1700" dirty="0">
              <a:latin typeface="Verdana" panose="020B0604030504040204" pitchFamily="34" charset="0"/>
              <a:ea typeface="Verdana" panose="020B0604030504040204" pitchFamily="34" charset="0"/>
            </a:endParaRPr>
          </a:p>
        </p:txBody>
      </p:sp>
      <p:pic>
        <p:nvPicPr>
          <p:cNvPr id="4" name="Picture 3"/>
          <p:cNvPicPr>
            <a:picLocks noChangeAspect="1"/>
          </p:cNvPicPr>
          <p:nvPr/>
        </p:nvPicPr>
        <p:blipFill>
          <a:blip r:embed="rId3"/>
          <a:stretch>
            <a:fillRect/>
          </a:stretch>
        </p:blipFill>
        <p:spPr>
          <a:xfrm>
            <a:off x="6629400" y="1826559"/>
            <a:ext cx="1639997" cy="1985682"/>
          </a:xfrm>
          <a:prstGeom prst="rect">
            <a:avLst/>
          </a:prstGeom>
        </p:spPr>
      </p:pic>
      <p:sp>
        <p:nvSpPr>
          <p:cNvPr id="7" name="Title 1">
            <a:extLst>
              <a:ext uri="{FF2B5EF4-FFF2-40B4-BE49-F238E27FC236}">
                <a16:creationId xmlns:a16="http://schemas.microsoft.com/office/drawing/2014/main" id="{FC89DE43-7F2C-F31D-0C35-F267FC46688C}"/>
              </a:ext>
            </a:extLst>
          </p:cNvPr>
          <p:cNvSpPr>
            <a:spLocks noGrp="1"/>
          </p:cNvSpPr>
          <p:nvPr>
            <p:ph type="title"/>
          </p:nvPr>
        </p:nvSpPr>
        <p:spPr>
          <a:xfrm>
            <a:off x="0" y="133350"/>
            <a:ext cx="9144000" cy="857250"/>
          </a:xfrm>
        </p:spPr>
        <p:txBody>
          <a:bodyPr>
            <a:normAutofit/>
          </a:bodyPr>
          <a:lstStyle/>
          <a:p>
            <a:r>
              <a:rPr lang="en-US" sz="2600" b="1" dirty="0">
                <a:latin typeface="Verdana" charset="0"/>
                <a:ea typeface="Verdana" charset="0"/>
                <a:cs typeface="Verdana" charset="0"/>
              </a:rPr>
              <a:t>AB 341: Mandatory Business Recycling</a:t>
            </a:r>
          </a:p>
        </p:txBody>
      </p:sp>
    </p:spTree>
    <p:extLst>
      <p:ext uri="{BB962C8B-B14F-4D97-AF65-F5344CB8AC3E}">
        <p14:creationId xmlns:p14="http://schemas.microsoft.com/office/powerpoint/2010/main" val="4093269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1162" y="1504950"/>
            <a:ext cx="4648200" cy="2971800"/>
          </a:xfrm>
        </p:spPr>
        <p:txBody>
          <a:bodyPr>
            <a:normAutofit/>
          </a:bodyPr>
          <a:lstStyle/>
          <a:p>
            <a:pPr marL="0" indent="0">
              <a:buNone/>
            </a:pPr>
            <a:r>
              <a:rPr lang="en-US" sz="1700" b="1" dirty="0">
                <a:latin typeface="Verdana" panose="020B0604030504040204" pitchFamily="34" charset="0"/>
                <a:ea typeface="Verdana" panose="020B0604030504040204" pitchFamily="34" charset="0"/>
              </a:rPr>
              <a:t>Assembly Bill 1826 (AB 1826)</a:t>
            </a:r>
          </a:p>
          <a:p>
            <a:pPr lvl="1"/>
            <a:r>
              <a:rPr lang="en-US" sz="1700" dirty="0">
                <a:latin typeface="Verdana" panose="020B0604030504040204" pitchFamily="34" charset="0"/>
                <a:ea typeface="Verdana" panose="020B0604030504040204" pitchFamily="34" charset="0"/>
              </a:rPr>
              <a:t>In October 2014, Governor Brown signed AB 1826 </a:t>
            </a:r>
            <a:r>
              <a:rPr lang="en-US" sz="1700" dirty="0" err="1">
                <a:latin typeface="Verdana" panose="020B0604030504040204" pitchFamily="34" charset="0"/>
                <a:ea typeface="Verdana" panose="020B0604030504040204" pitchFamily="34" charset="0"/>
              </a:rPr>
              <a:t>Chesbro</a:t>
            </a:r>
            <a:r>
              <a:rPr lang="en-US" sz="1700" dirty="0">
                <a:latin typeface="Verdana" panose="020B0604030504040204" pitchFamily="34" charset="0"/>
                <a:ea typeface="Verdana" panose="020B0604030504040204" pitchFamily="34" charset="0"/>
              </a:rPr>
              <a:t> (Chapter 727, Statutes of 2014), requiring businesses to recycle their organic waste.</a:t>
            </a:r>
          </a:p>
          <a:p>
            <a:pPr lvl="1"/>
            <a:r>
              <a:rPr lang="en-US" sz="1700" dirty="0">
                <a:latin typeface="Verdana" panose="020B0604030504040204" pitchFamily="34" charset="0"/>
                <a:ea typeface="Verdana" panose="020B0604030504040204" pitchFamily="34" charset="0"/>
              </a:rPr>
              <a:t>In September 2020, CalRecycle reduced the threshold to </a:t>
            </a:r>
            <a:r>
              <a:rPr lang="en-US" sz="1700" b="1" dirty="0">
                <a:latin typeface="Verdana" panose="020B0604030504040204" pitchFamily="34" charset="0"/>
                <a:ea typeface="Verdana" panose="020B0604030504040204" pitchFamily="34" charset="0"/>
              </a:rPr>
              <a:t>2 cubic yards </a:t>
            </a:r>
            <a:r>
              <a:rPr lang="en-US" sz="1700" dirty="0">
                <a:latin typeface="Verdana" panose="020B0604030504040204" pitchFamily="34" charset="0"/>
                <a:ea typeface="Verdana" panose="020B0604030504040204" pitchFamily="34" charset="0"/>
              </a:rPr>
              <a:t>of solid waste.</a:t>
            </a:r>
          </a:p>
        </p:txBody>
      </p:sp>
      <p:sp>
        <p:nvSpPr>
          <p:cNvPr id="7" name="Title 1">
            <a:extLst>
              <a:ext uri="{FF2B5EF4-FFF2-40B4-BE49-F238E27FC236}">
                <a16:creationId xmlns:a16="http://schemas.microsoft.com/office/drawing/2014/main" id="{356F1850-5777-DF13-1A84-AD5ADAFF9C8E}"/>
              </a:ext>
            </a:extLst>
          </p:cNvPr>
          <p:cNvSpPr>
            <a:spLocks noGrp="1"/>
          </p:cNvSpPr>
          <p:nvPr>
            <p:ph type="title"/>
          </p:nvPr>
        </p:nvSpPr>
        <p:spPr>
          <a:xfrm>
            <a:off x="0" y="266700"/>
            <a:ext cx="9144000" cy="857250"/>
          </a:xfrm>
        </p:spPr>
        <p:txBody>
          <a:bodyPr>
            <a:noAutofit/>
          </a:bodyPr>
          <a:lstStyle/>
          <a:p>
            <a:r>
              <a:rPr lang="en-US" sz="2600" b="1" dirty="0">
                <a:latin typeface="Verdana" charset="0"/>
                <a:ea typeface="Verdana" charset="0"/>
                <a:cs typeface="Verdana" charset="0"/>
              </a:rPr>
              <a:t>AB 1826: Mandatory Commercial            Organics Recycling</a:t>
            </a:r>
          </a:p>
        </p:txBody>
      </p:sp>
      <p:pic>
        <p:nvPicPr>
          <p:cNvPr id="9" name="Picture 8" descr="A picture containing fresh, arranged, several, variety&#10;&#10;Description automatically generated">
            <a:extLst>
              <a:ext uri="{FF2B5EF4-FFF2-40B4-BE49-F238E27FC236}">
                <a16:creationId xmlns:a16="http://schemas.microsoft.com/office/drawing/2014/main" id="{D43ACBB8-D6FA-864D-C0CA-86D850BA78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733550"/>
            <a:ext cx="3091962" cy="2318972"/>
          </a:xfrm>
          <a:prstGeom prst="rect">
            <a:avLst/>
          </a:prstGeom>
        </p:spPr>
      </p:pic>
    </p:spTree>
    <p:extLst>
      <p:ext uri="{BB962C8B-B14F-4D97-AF65-F5344CB8AC3E}">
        <p14:creationId xmlns:p14="http://schemas.microsoft.com/office/powerpoint/2010/main" val="519268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28750"/>
            <a:ext cx="5105400" cy="3429000"/>
          </a:xfrm>
        </p:spPr>
        <p:txBody>
          <a:bodyPr>
            <a:noAutofit/>
          </a:bodyPr>
          <a:lstStyle/>
          <a:p>
            <a:pPr marL="0" indent="0">
              <a:buNone/>
            </a:pPr>
            <a:r>
              <a:rPr lang="en-US" sz="1700" b="1" dirty="0">
                <a:latin typeface="Verdana" panose="020B0604030504040204" pitchFamily="34" charset="0"/>
                <a:ea typeface="Verdana" panose="020B0604030504040204" pitchFamily="34" charset="0"/>
              </a:rPr>
              <a:t>Assembly Bill 827 (AB 827)</a:t>
            </a:r>
          </a:p>
          <a:p>
            <a:pPr lvl="1"/>
            <a:r>
              <a:rPr lang="en-US" sz="1700" dirty="0">
                <a:latin typeface="Verdana" panose="020B0604030504040204" pitchFamily="34" charset="0"/>
                <a:ea typeface="Verdana" panose="020B0604030504040204" pitchFamily="34" charset="0"/>
              </a:rPr>
              <a:t>July 1, 2020, Commercial Recycling Requirements (New): AB 341 and   AB 1826-covered businesses must provide organics and recycling containers at front-of-house to  collect waste generated from  products purchased and consumed  on the premises.</a:t>
            </a:r>
          </a:p>
          <a:p>
            <a:pPr lvl="1"/>
            <a:r>
              <a:rPr lang="en-US" sz="1700" dirty="0">
                <a:latin typeface="Verdana" panose="020B0604030504040204" pitchFamily="34" charset="0"/>
                <a:ea typeface="Verdana" panose="020B0604030504040204" pitchFamily="34" charset="0"/>
              </a:rPr>
              <a:t>These containers must be placed adjacent to trash and be visible, easily accessible, and clearly marked.</a:t>
            </a:r>
          </a:p>
        </p:txBody>
      </p:sp>
      <p:pic>
        <p:nvPicPr>
          <p:cNvPr id="4" name="Picture 3"/>
          <p:cNvPicPr>
            <a:picLocks noChangeAspect="1"/>
          </p:cNvPicPr>
          <p:nvPr/>
        </p:nvPicPr>
        <p:blipFill>
          <a:blip r:embed="rId3"/>
          <a:stretch>
            <a:fillRect/>
          </a:stretch>
        </p:blipFill>
        <p:spPr>
          <a:xfrm>
            <a:off x="5715000" y="2090371"/>
            <a:ext cx="2631741" cy="1970942"/>
          </a:xfrm>
          <a:prstGeom prst="rect">
            <a:avLst/>
          </a:prstGeom>
        </p:spPr>
      </p:pic>
      <p:sp>
        <p:nvSpPr>
          <p:cNvPr id="7" name="Title 1">
            <a:extLst>
              <a:ext uri="{FF2B5EF4-FFF2-40B4-BE49-F238E27FC236}">
                <a16:creationId xmlns:a16="http://schemas.microsoft.com/office/drawing/2014/main" id="{386DC863-E178-6254-A773-3F097A37CB8C}"/>
              </a:ext>
            </a:extLst>
          </p:cNvPr>
          <p:cNvSpPr>
            <a:spLocks noGrp="1"/>
          </p:cNvSpPr>
          <p:nvPr>
            <p:ph type="title"/>
          </p:nvPr>
        </p:nvSpPr>
        <p:spPr>
          <a:xfrm>
            <a:off x="0" y="266700"/>
            <a:ext cx="9144000" cy="857250"/>
          </a:xfrm>
        </p:spPr>
        <p:txBody>
          <a:bodyPr>
            <a:noAutofit/>
          </a:bodyPr>
          <a:lstStyle/>
          <a:p>
            <a:r>
              <a:rPr lang="en-US" sz="2600" b="1" dirty="0">
                <a:latin typeface="Verdana" charset="0"/>
                <a:ea typeface="Verdana" charset="0"/>
                <a:cs typeface="Verdana" charset="0"/>
              </a:rPr>
              <a:t>AB 827: Mandatory Recycling                                Front-of-House</a:t>
            </a:r>
          </a:p>
        </p:txBody>
      </p:sp>
    </p:spTree>
    <p:extLst>
      <p:ext uri="{BB962C8B-B14F-4D97-AF65-F5344CB8AC3E}">
        <p14:creationId xmlns:p14="http://schemas.microsoft.com/office/powerpoint/2010/main" val="3611714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700"/>
            <a:ext cx="9144000" cy="857250"/>
          </a:xfrm>
        </p:spPr>
        <p:txBody>
          <a:bodyPr>
            <a:noAutofit/>
          </a:bodyPr>
          <a:lstStyle/>
          <a:p>
            <a:r>
              <a:rPr lang="en-US" sz="2600" b="1" dirty="0">
                <a:latin typeface="Verdana" charset="0"/>
                <a:ea typeface="Verdana" charset="0"/>
                <a:cs typeface="Verdana" charset="0"/>
              </a:rPr>
              <a:t>SB 1383 Legislation and</a:t>
            </a:r>
            <a:br>
              <a:rPr lang="en-US" sz="2600" b="1" dirty="0">
                <a:latin typeface="Verdana" charset="0"/>
                <a:ea typeface="Verdana" charset="0"/>
                <a:cs typeface="Verdana" charset="0"/>
              </a:rPr>
            </a:br>
            <a:r>
              <a:rPr lang="en-US" sz="2600" b="1" dirty="0">
                <a:latin typeface="Verdana" charset="0"/>
                <a:ea typeface="Verdana" charset="0"/>
                <a:cs typeface="Verdana" charset="0"/>
              </a:rPr>
              <a:t>Methane Reduction</a:t>
            </a:r>
          </a:p>
        </p:txBody>
      </p:sp>
      <p:pic>
        <p:nvPicPr>
          <p:cNvPr id="4" name="Online Media 3" title="Food and yard waste is the fastest way to fight climate change in California right now.">
            <a:hlinkClick r:id="" action="ppaction://media"/>
            <a:extLst>
              <a:ext uri="{FF2B5EF4-FFF2-40B4-BE49-F238E27FC236}">
                <a16:creationId xmlns:a16="http://schemas.microsoft.com/office/drawing/2014/main" id="{68847E0D-B8C5-40DB-9039-C49B0F31B042}"/>
              </a:ext>
            </a:extLst>
          </p:cNvPr>
          <p:cNvPicPr>
            <a:picLocks noGrp="1" noRot="1" noChangeAspect="1"/>
          </p:cNvPicPr>
          <p:nvPr>
            <p:ph idx="1"/>
            <a:videoFile r:link="rId1"/>
          </p:nvPr>
        </p:nvPicPr>
        <p:blipFill>
          <a:blip r:embed="rId4"/>
          <a:stretch>
            <a:fillRect/>
          </a:stretch>
        </p:blipFill>
        <p:spPr>
          <a:xfrm>
            <a:off x="1725612" y="1352550"/>
            <a:ext cx="5692775" cy="3216389"/>
          </a:xfrm>
          <a:prstGeom prst="rect">
            <a:avLst/>
          </a:prstGeom>
        </p:spPr>
      </p:pic>
      <p:sp>
        <p:nvSpPr>
          <p:cNvPr id="5" name="TextBox 4">
            <a:extLst>
              <a:ext uri="{FF2B5EF4-FFF2-40B4-BE49-F238E27FC236}">
                <a16:creationId xmlns:a16="http://schemas.microsoft.com/office/drawing/2014/main" id="{931D925D-28B8-4E70-B431-E6D2927A53EE}"/>
              </a:ext>
            </a:extLst>
          </p:cNvPr>
          <p:cNvSpPr txBox="1"/>
          <p:nvPr/>
        </p:nvSpPr>
        <p:spPr>
          <a:xfrm>
            <a:off x="1123950" y="4733151"/>
            <a:ext cx="6896100"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rPr>
              <a:t>CalRecycle video retrieved April 6, 2022, from https://calrecycle.ca.gov/organics/slcp/</a:t>
            </a:r>
          </a:p>
        </p:txBody>
      </p:sp>
    </p:spTree>
    <p:extLst>
      <p:ext uri="{BB962C8B-B14F-4D97-AF65-F5344CB8AC3E}">
        <p14:creationId xmlns:p14="http://schemas.microsoft.com/office/powerpoint/2010/main" val="314829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8406</TotalTime>
  <Words>2143</Words>
  <Application>Microsoft Office PowerPoint</Application>
  <PresentationFormat>On-screen Show (16:9)</PresentationFormat>
  <Paragraphs>318</Paragraphs>
  <Slides>29</Slides>
  <Notes>29</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Arial</vt:lpstr>
      <vt:lpstr>Calibri</vt:lpstr>
      <vt:lpstr>Courier New</vt:lpstr>
      <vt:lpstr>Verdana</vt:lpstr>
      <vt:lpstr>Office Theme</vt:lpstr>
      <vt:lpstr>Mountain Top</vt:lpstr>
      <vt:lpstr>PowerPoint Presentation</vt:lpstr>
      <vt:lpstr>Webinar Housekeeping</vt:lpstr>
      <vt:lpstr>Agenda</vt:lpstr>
      <vt:lpstr>Introductions</vt:lpstr>
      <vt:lpstr>California Recycling Laws</vt:lpstr>
      <vt:lpstr>AB 341: Mandatory Business Recycling</vt:lpstr>
      <vt:lpstr>AB 1826: Mandatory Commercial            Organics Recycling</vt:lpstr>
      <vt:lpstr>AB 827: Mandatory Recycling                                Front-of-House</vt:lpstr>
      <vt:lpstr>SB 1383 Legislation and Methane Reduction</vt:lpstr>
      <vt:lpstr>SB 1383 Legislation and Methane Reduction</vt:lpstr>
      <vt:lpstr>What is Organic Waste?</vt:lpstr>
      <vt:lpstr>Commercial Sector</vt:lpstr>
      <vt:lpstr>What is Edible Food Recovery?</vt:lpstr>
      <vt:lpstr>Tier 1 Edible Food Generators</vt:lpstr>
      <vt:lpstr>Tier 2 Edible Food Generators</vt:lpstr>
      <vt:lpstr>RESIDENTIAL Sector</vt:lpstr>
      <vt:lpstr>SB 1383: Short-Lived Climate Pollutants</vt:lpstr>
      <vt:lpstr>Standardized Bin Colors</vt:lpstr>
      <vt:lpstr>Virtual Food Scraps</vt:lpstr>
      <vt:lpstr>Chicken Soup    - Ingredients for Chicken Soup    - Food prepping and chopping</vt:lpstr>
      <vt:lpstr>PowerPoint Presentation</vt:lpstr>
      <vt:lpstr>PowerPoint Presentation</vt:lpstr>
      <vt:lpstr>PowerPoint Presentation</vt:lpstr>
      <vt:lpstr>SB 1383 Residential                     Implementation Timeline</vt:lpstr>
      <vt:lpstr>PowerPoint Presentation</vt:lpstr>
      <vt:lpstr>Q &amp; A</vt:lpstr>
      <vt:lpstr>Next Webinar and Workshop Dates</vt:lpstr>
      <vt:lpstr>City Recycling Website</vt:lpstr>
      <vt:lpstr>PowerPoint Presentation</vt:lpstr>
    </vt:vector>
  </TitlesOfParts>
  <Company>City of La Quinta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Therese Vella-Finorio</dc:creator>
  <cp:lastModifiedBy>Jeremy Griffin</cp:lastModifiedBy>
  <cp:revision>668</cp:revision>
  <cp:lastPrinted>2022-05-05T18:43:33Z</cp:lastPrinted>
  <dcterms:created xsi:type="dcterms:W3CDTF">2012-08-08T14:46:13Z</dcterms:created>
  <dcterms:modified xsi:type="dcterms:W3CDTF">2022-05-10T15:47:36Z</dcterms:modified>
</cp:coreProperties>
</file>