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59" r:id="rId2"/>
  </p:sldMasterIdLst>
  <p:notesMasterIdLst>
    <p:notesMasterId r:id="rId35"/>
  </p:notesMasterIdLst>
  <p:handoutMasterIdLst>
    <p:handoutMasterId r:id="rId36"/>
  </p:handoutMasterIdLst>
  <p:sldIdLst>
    <p:sldId id="638" r:id="rId3"/>
    <p:sldId id="640" r:id="rId4"/>
    <p:sldId id="864" r:id="rId5"/>
    <p:sldId id="878" r:id="rId6"/>
    <p:sldId id="866" r:id="rId7"/>
    <p:sldId id="885" r:id="rId8"/>
    <p:sldId id="886" r:id="rId9"/>
    <p:sldId id="887" r:id="rId10"/>
    <p:sldId id="903" r:id="rId11"/>
    <p:sldId id="867" r:id="rId12"/>
    <p:sldId id="877" r:id="rId13"/>
    <p:sldId id="880" r:id="rId14"/>
    <p:sldId id="889" r:id="rId15"/>
    <p:sldId id="868" r:id="rId16"/>
    <p:sldId id="869" r:id="rId17"/>
    <p:sldId id="884" r:id="rId18"/>
    <p:sldId id="890" r:id="rId19"/>
    <p:sldId id="891" r:id="rId20"/>
    <p:sldId id="874" r:id="rId21"/>
    <p:sldId id="892" r:id="rId22"/>
    <p:sldId id="893" r:id="rId23"/>
    <p:sldId id="894" r:id="rId24"/>
    <p:sldId id="895" r:id="rId25"/>
    <p:sldId id="896" r:id="rId26"/>
    <p:sldId id="900" r:id="rId27"/>
    <p:sldId id="897" r:id="rId28"/>
    <p:sldId id="902" r:id="rId29"/>
    <p:sldId id="899" r:id="rId30"/>
    <p:sldId id="888" r:id="rId31"/>
    <p:sldId id="883" r:id="rId32"/>
    <p:sldId id="901" r:id="rId33"/>
    <p:sldId id="881" r:id="rId34"/>
  </p:sldIdLst>
  <p:sldSz cx="9144000" cy="5143500" type="screen16x9"/>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2D050"/>
    <a:srgbClr val="FD4541"/>
    <a:srgbClr val="FD150F"/>
    <a:srgbClr val="C0504D"/>
    <a:srgbClr val="406FB8"/>
    <a:srgbClr val="2A4A7C"/>
    <a:srgbClr val="0099C8"/>
    <a:srgbClr val="566FCC"/>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1" autoAdjust="0"/>
    <p:restoredTop sz="72838" autoAdjust="0"/>
  </p:normalViewPr>
  <p:slideViewPr>
    <p:cSldViewPr>
      <p:cViewPr varScale="1">
        <p:scale>
          <a:sx n="108" d="100"/>
          <a:sy n="108" d="100"/>
        </p:scale>
        <p:origin x="86" y="7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07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44719" cy="465933"/>
          </a:xfrm>
          <a:prstGeom prst="rect">
            <a:avLst/>
          </a:prstGeom>
        </p:spPr>
        <p:txBody>
          <a:bodyPr vert="horz" lIns="92295" tIns="46148" rIns="92295" bIns="46148" rtlCol="0"/>
          <a:lstStyle>
            <a:lvl1pPr algn="l">
              <a:defRPr sz="1200"/>
            </a:lvl1pPr>
          </a:lstStyle>
          <a:p>
            <a:endParaRPr lang="en-US"/>
          </a:p>
        </p:txBody>
      </p:sp>
      <p:sp>
        <p:nvSpPr>
          <p:cNvPr id="3" name="Date Placeholder 2"/>
          <p:cNvSpPr>
            <a:spLocks noGrp="1"/>
          </p:cNvSpPr>
          <p:nvPr>
            <p:ph type="dt" sz="quarter" idx="1"/>
          </p:nvPr>
        </p:nvSpPr>
        <p:spPr>
          <a:xfrm>
            <a:off x="3979935" y="4"/>
            <a:ext cx="3044719" cy="465933"/>
          </a:xfrm>
          <a:prstGeom prst="rect">
            <a:avLst/>
          </a:prstGeom>
        </p:spPr>
        <p:txBody>
          <a:bodyPr vert="horz" lIns="92295" tIns="46148" rIns="92295" bIns="46148" rtlCol="0"/>
          <a:lstStyle>
            <a:lvl1pPr algn="r">
              <a:defRPr sz="1200"/>
            </a:lvl1pPr>
          </a:lstStyle>
          <a:p>
            <a:fld id="{A9A78C76-3ED5-4EC1-ABF3-9183CC7B979D}" type="datetime1">
              <a:rPr lang="en-US" smtClean="0"/>
              <a:t>10/26/2022</a:t>
            </a:fld>
            <a:endParaRPr lang="en-US"/>
          </a:p>
        </p:txBody>
      </p:sp>
      <p:sp>
        <p:nvSpPr>
          <p:cNvPr id="4" name="Footer Placeholder 3"/>
          <p:cNvSpPr>
            <a:spLocks noGrp="1"/>
          </p:cNvSpPr>
          <p:nvPr>
            <p:ph type="ftr" sz="quarter" idx="2"/>
          </p:nvPr>
        </p:nvSpPr>
        <p:spPr>
          <a:xfrm>
            <a:off x="3" y="8844755"/>
            <a:ext cx="3044719" cy="465933"/>
          </a:xfrm>
          <a:prstGeom prst="rect">
            <a:avLst/>
          </a:prstGeom>
        </p:spPr>
        <p:txBody>
          <a:bodyPr vert="horz" lIns="92295" tIns="46148" rIns="92295" bIns="46148" rtlCol="0" anchor="b"/>
          <a:lstStyle>
            <a:lvl1pPr algn="l">
              <a:defRPr sz="1200"/>
            </a:lvl1pPr>
          </a:lstStyle>
          <a:p>
            <a:endParaRPr lang="en-US"/>
          </a:p>
        </p:txBody>
      </p:sp>
      <p:sp>
        <p:nvSpPr>
          <p:cNvPr id="5" name="Slide Number Placeholder 4"/>
          <p:cNvSpPr>
            <a:spLocks noGrp="1"/>
          </p:cNvSpPr>
          <p:nvPr>
            <p:ph type="sldNum" sz="quarter" idx="3"/>
          </p:nvPr>
        </p:nvSpPr>
        <p:spPr>
          <a:xfrm>
            <a:off x="3979935" y="8844755"/>
            <a:ext cx="3044719" cy="465933"/>
          </a:xfrm>
          <a:prstGeom prst="rect">
            <a:avLst/>
          </a:prstGeom>
        </p:spPr>
        <p:txBody>
          <a:bodyPr vert="horz" lIns="92295" tIns="46148" rIns="92295" bIns="46148" rtlCol="0" anchor="b"/>
          <a:lstStyle>
            <a:lvl1pPr algn="r">
              <a:defRPr sz="1200"/>
            </a:lvl1pPr>
          </a:lstStyle>
          <a:p>
            <a:fld id="{97756D94-DEB7-439B-970B-66D0947DE936}" type="slidenum">
              <a:rPr lang="en-US" smtClean="0"/>
              <a:t>‹#›</a:t>
            </a:fld>
            <a:endParaRPr lang="en-US"/>
          </a:p>
        </p:txBody>
      </p:sp>
    </p:spTree>
    <p:extLst>
      <p:ext uri="{BB962C8B-B14F-4D97-AF65-F5344CB8AC3E}">
        <p14:creationId xmlns:p14="http://schemas.microsoft.com/office/powerpoint/2010/main" val="36447383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44719" cy="465614"/>
          </a:xfrm>
          <a:prstGeom prst="rect">
            <a:avLst/>
          </a:prstGeom>
        </p:spPr>
        <p:txBody>
          <a:bodyPr vert="horz" lIns="92295" tIns="46148" rIns="92295" bIns="46148" rtlCol="0"/>
          <a:lstStyle>
            <a:lvl1pPr algn="l">
              <a:defRPr sz="1200"/>
            </a:lvl1pPr>
          </a:lstStyle>
          <a:p>
            <a:endParaRPr lang="en-US"/>
          </a:p>
        </p:txBody>
      </p:sp>
      <p:sp>
        <p:nvSpPr>
          <p:cNvPr id="3" name="Date Placeholder 2"/>
          <p:cNvSpPr>
            <a:spLocks noGrp="1"/>
          </p:cNvSpPr>
          <p:nvPr>
            <p:ph type="dt" idx="1"/>
          </p:nvPr>
        </p:nvSpPr>
        <p:spPr>
          <a:xfrm>
            <a:off x="3979935" y="0"/>
            <a:ext cx="3044719" cy="465614"/>
          </a:xfrm>
          <a:prstGeom prst="rect">
            <a:avLst/>
          </a:prstGeom>
        </p:spPr>
        <p:txBody>
          <a:bodyPr vert="horz" lIns="92295" tIns="46148" rIns="92295" bIns="46148" rtlCol="0"/>
          <a:lstStyle>
            <a:lvl1pPr algn="r">
              <a:defRPr sz="1200"/>
            </a:lvl1pPr>
          </a:lstStyle>
          <a:p>
            <a:fld id="{A532B39B-5FA1-4471-BB31-71854B865A2A}" type="datetime1">
              <a:rPr lang="en-US" smtClean="0"/>
              <a:t>10/26/2022</a:t>
            </a:fld>
            <a:endParaRPr lang="en-US"/>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2295" tIns="46148" rIns="92295" bIns="46148" rtlCol="0" anchor="ctr"/>
          <a:lstStyle/>
          <a:p>
            <a:endParaRPr lang="en-US"/>
          </a:p>
        </p:txBody>
      </p:sp>
      <p:sp>
        <p:nvSpPr>
          <p:cNvPr id="5" name="Notes Placeholder 4"/>
          <p:cNvSpPr>
            <a:spLocks noGrp="1"/>
          </p:cNvSpPr>
          <p:nvPr>
            <p:ph type="body" sz="quarter" idx="3"/>
          </p:nvPr>
        </p:nvSpPr>
        <p:spPr>
          <a:xfrm>
            <a:off x="702629" y="4423331"/>
            <a:ext cx="5621020" cy="4190524"/>
          </a:xfrm>
          <a:prstGeom prst="rect">
            <a:avLst/>
          </a:prstGeom>
        </p:spPr>
        <p:txBody>
          <a:bodyPr vert="horz" lIns="92295" tIns="46148" rIns="92295" bIns="4614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5047"/>
            <a:ext cx="3044719" cy="465614"/>
          </a:xfrm>
          <a:prstGeom prst="rect">
            <a:avLst/>
          </a:prstGeom>
        </p:spPr>
        <p:txBody>
          <a:bodyPr vert="horz" lIns="92295" tIns="46148" rIns="92295" bIns="46148" rtlCol="0" anchor="b"/>
          <a:lstStyle>
            <a:lvl1pPr algn="l">
              <a:defRPr sz="1200"/>
            </a:lvl1pPr>
          </a:lstStyle>
          <a:p>
            <a:endParaRPr lang="en-US"/>
          </a:p>
        </p:txBody>
      </p:sp>
      <p:sp>
        <p:nvSpPr>
          <p:cNvPr id="7" name="Slide Number Placeholder 6"/>
          <p:cNvSpPr>
            <a:spLocks noGrp="1"/>
          </p:cNvSpPr>
          <p:nvPr>
            <p:ph type="sldNum" sz="quarter" idx="5"/>
          </p:nvPr>
        </p:nvSpPr>
        <p:spPr>
          <a:xfrm>
            <a:off x="3979935" y="8845047"/>
            <a:ext cx="3044719" cy="465614"/>
          </a:xfrm>
          <a:prstGeom prst="rect">
            <a:avLst/>
          </a:prstGeom>
        </p:spPr>
        <p:txBody>
          <a:bodyPr vert="horz" lIns="92295" tIns="46148" rIns="92295" bIns="46148" rtlCol="0" anchor="b"/>
          <a:lstStyle>
            <a:lvl1pPr algn="r">
              <a:defRPr sz="1200"/>
            </a:lvl1pPr>
          </a:lstStyle>
          <a:p>
            <a:fld id="{5E9FE132-7E79-450E-8454-F4C225BFB87C}" type="slidenum">
              <a:rPr lang="en-US" smtClean="0"/>
              <a:t>‹#›</a:t>
            </a:fld>
            <a:endParaRPr lang="en-US"/>
          </a:p>
        </p:txBody>
      </p:sp>
    </p:spTree>
    <p:extLst>
      <p:ext uri="{BB962C8B-B14F-4D97-AF65-F5344CB8AC3E}">
        <p14:creationId xmlns:p14="http://schemas.microsoft.com/office/powerpoint/2010/main" val="284668502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Good Morning La Quinta residents and business owners!</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Thank you for your participation in today’s in-person workshop about Senate Bill 1383, the Short-Lived Climate Pollutants Law, and how this will affect you in La Quinta.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Let’s go over some housekeeping items first before proceeding with today’s agenda.</a:t>
            </a:r>
          </a:p>
        </p:txBody>
      </p:sp>
      <p:sp>
        <p:nvSpPr>
          <p:cNvPr id="4" name="Date Placeholder 3"/>
          <p:cNvSpPr>
            <a:spLocks noGrp="1"/>
          </p:cNvSpPr>
          <p:nvPr>
            <p:ph type="dt" idx="1"/>
          </p:nvPr>
        </p:nvSpPr>
        <p:spPr/>
        <p:txBody>
          <a:bodyPr/>
          <a:lstStyle/>
          <a:p>
            <a:fld id="{7C534B46-617C-4781-9891-3A0AACC4FFA8}"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a:t>
            </a:fld>
            <a:endParaRPr lang="en-US"/>
          </a:p>
        </p:txBody>
      </p:sp>
    </p:spTree>
    <p:extLst>
      <p:ext uri="{BB962C8B-B14F-4D97-AF65-F5344CB8AC3E}">
        <p14:creationId xmlns:p14="http://schemas.microsoft.com/office/powerpoint/2010/main" val="366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-Jeremy-</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This video from CalRecycle explains California’s big picture climate issues and how SB 1383 policies will help reduce these adverse effects.</a:t>
            </a:r>
          </a:p>
        </p:txBody>
      </p:sp>
      <p:sp>
        <p:nvSpPr>
          <p:cNvPr id="4" name="Date Placeholder 3"/>
          <p:cNvSpPr>
            <a:spLocks noGrp="1"/>
          </p:cNvSpPr>
          <p:nvPr>
            <p:ph type="dt" idx="1"/>
          </p:nvPr>
        </p:nvSpPr>
        <p:spPr/>
        <p:txBody>
          <a:bodyPr/>
          <a:lstStyle/>
          <a:p>
            <a:fld id="{AB565429-C5B5-4F2A-AABC-8E45FB2869F7}"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10</a:t>
            </a:fld>
            <a:endParaRPr lang="en-US"/>
          </a:p>
        </p:txBody>
      </p:sp>
    </p:spTree>
    <p:extLst>
      <p:ext uri="{BB962C8B-B14F-4D97-AF65-F5344CB8AC3E}">
        <p14:creationId xmlns:p14="http://schemas.microsoft.com/office/powerpoint/2010/main" val="28653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2B2D33"/>
                </a:solidFill>
                <a:latin typeface="Verdana" panose="020B0604030504040204" pitchFamily="34" charset="0"/>
                <a:ea typeface="Verdana" panose="020B0604030504040204" pitchFamily="34" charset="0"/>
              </a:rPr>
              <a:t>-Jeremy-</a:t>
            </a:r>
          </a:p>
          <a:p>
            <a:endParaRPr lang="en-US" sz="1400" b="1" dirty="0">
              <a:solidFill>
                <a:srgbClr val="2B2D33"/>
              </a:solidFill>
              <a:latin typeface="Verdana" panose="020B0604030504040204" pitchFamily="34" charset="0"/>
              <a:ea typeface="Verdana" panose="020B0604030504040204" pitchFamily="34" charset="0"/>
            </a:endParaRPr>
          </a:p>
          <a:p>
            <a:r>
              <a:rPr lang="en-US" sz="1400" b="1" dirty="0">
                <a:solidFill>
                  <a:srgbClr val="2B2D33"/>
                </a:solidFill>
                <a:latin typeface="Verdana" panose="020B0604030504040204" pitchFamily="34" charset="0"/>
                <a:ea typeface="Verdana" panose="020B0604030504040204" pitchFamily="34" charset="0"/>
              </a:rPr>
              <a:t>Why is SB 1383 important?</a:t>
            </a:r>
          </a:p>
          <a:p>
            <a:pPr marL="634559" lvl="1" indent="-173062" defTabSz="922995">
              <a:buFont typeface="Arial" panose="020B0604020202020204" pitchFamily="34" charset="0"/>
              <a:buChar char="•"/>
              <a:defRPr/>
            </a:pPr>
            <a:r>
              <a:rPr lang="en-US" sz="1400" b="1" dirty="0">
                <a:solidFill>
                  <a:srgbClr val="000000"/>
                </a:solidFill>
                <a:latin typeface="Verdana" panose="020B0604030504040204" pitchFamily="34" charset="0"/>
                <a:ea typeface="Verdana" panose="020B0604030504040204" pitchFamily="34" charset="0"/>
              </a:rPr>
              <a:t>Organic waste in landfills emit 20% of the state’s </a:t>
            </a:r>
            <a:r>
              <a:rPr lang="en-US" sz="1400" b="1" u="sng" dirty="0">
                <a:solidFill>
                  <a:srgbClr val="000000"/>
                </a:solidFill>
                <a:latin typeface="Verdana" panose="020B0604030504040204" pitchFamily="34" charset="0"/>
                <a:ea typeface="Verdana" panose="020B0604030504040204" pitchFamily="34" charset="0"/>
              </a:rPr>
              <a:t>methane</a:t>
            </a:r>
            <a:r>
              <a:rPr lang="en-US" sz="1400" b="1" dirty="0">
                <a:solidFill>
                  <a:srgbClr val="000000"/>
                </a:solidFill>
                <a:latin typeface="Verdana" panose="020B0604030504040204" pitchFamily="34" charset="0"/>
                <a:ea typeface="Verdana" panose="020B0604030504040204" pitchFamily="34" charset="0"/>
              </a:rPr>
              <a:t>, </a:t>
            </a:r>
            <a:r>
              <a:rPr lang="en-US" sz="1400" b="1" u="sng" dirty="0">
                <a:solidFill>
                  <a:srgbClr val="000000"/>
                </a:solidFill>
                <a:latin typeface="Verdana" panose="020B0604030504040204" pitchFamily="34" charset="0"/>
                <a:ea typeface="Verdana" panose="020B0604030504040204" pitchFamily="34" charset="0"/>
              </a:rPr>
              <a:t>a super pollutant 84 times more potent than carbon dioxide</a:t>
            </a:r>
            <a:r>
              <a:rPr lang="en-US" sz="1400" b="1" dirty="0">
                <a:solidFill>
                  <a:srgbClr val="000000"/>
                </a:solidFill>
                <a:latin typeface="Verdana" panose="020B0604030504040204" pitchFamily="34" charset="0"/>
                <a:ea typeface="Verdana" panose="020B0604030504040204" pitchFamily="34" charset="0"/>
              </a:rPr>
              <a:t>. </a:t>
            </a:r>
          </a:p>
          <a:p>
            <a:pPr marL="634559" lvl="1" indent="-173062" defTabSz="922995">
              <a:buFont typeface="Arial" panose="020B0604020202020204" pitchFamily="34" charset="0"/>
              <a:buChar char="•"/>
              <a:defRPr/>
            </a:pPr>
            <a:r>
              <a:rPr lang="en-US" sz="1400" b="1" dirty="0">
                <a:solidFill>
                  <a:srgbClr val="000000"/>
                </a:solidFill>
                <a:latin typeface="Verdana" panose="020B0604030504040204" pitchFamily="34" charset="0"/>
                <a:ea typeface="Verdana" panose="020B0604030504040204" pitchFamily="34" charset="0"/>
              </a:rPr>
              <a:t>Organic waste makes up 1/3 of what Californians send to landfills.</a:t>
            </a:r>
            <a:endParaRPr lang="en-US" sz="1400" b="1" dirty="0">
              <a:solidFill>
                <a:srgbClr val="454545"/>
              </a:solidFill>
              <a:latin typeface="Verdana" panose="020B0604030504040204" pitchFamily="34" charset="0"/>
              <a:ea typeface="Verdana" panose="020B0604030504040204" pitchFamily="34" charset="0"/>
            </a:endParaRPr>
          </a:p>
          <a:p>
            <a:pPr marL="634559" lvl="1" indent="-173062">
              <a:buFont typeface="Arial" panose="020B0604020202020204" pitchFamily="34" charset="0"/>
              <a:buChar char="•"/>
            </a:pPr>
            <a:r>
              <a:rPr lang="en-US" sz="1400" b="1" dirty="0">
                <a:solidFill>
                  <a:srgbClr val="000000"/>
                </a:solidFill>
                <a:latin typeface="Verdana" panose="020B0604030504040204" pitchFamily="34" charset="0"/>
                <a:ea typeface="Verdana" panose="020B0604030504040204" pitchFamily="34" charset="0"/>
              </a:rPr>
              <a:t>The State is committed to reducing these harmful super-pollutants, improving the health of all, and creating green jobs.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Verdana" panose="020B0604030504040204" pitchFamily="34" charset="0"/>
                <a:ea typeface="Verdana" panose="020B0604030504040204" pitchFamily="34" charset="0"/>
              </a:rPr>
              <a:t>Some cities in CA already have residential organic waste separation and collection services. SB 1383 mandates that all remaining CA cities do the same starting in 2022.</a:t>
            </a:r>
          </a:p>
        </p:txBody>
      </p:sp>
      <p:sp>
        <p:nvSpPr>
          <p:cNvPr id="4" name="Date Placeholder 3"/>
          <p:cNvSpPr>
            <a:spLocks noGrp="1"/>
          </p:cNvSpPr>
          <p:nvPr>
            <p:ph type="dt" idx="1"/>
          </p:nvPr>
        </p:nvSpPr>
        <p:spPr/>
        <p:txBody>
          <a:bodyPr/>
          <a:lstStyle/>
          <a:p>
            <a:fld id="{FBD49934-91DD-47B4-8615-9660A192AABD}"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11</a:t>
            </a:fld>
            <a:endParaRPr lang="en-US"/>
          </a:p>
        </p:txBody>
      </p:sp>
    </p:spTree>
    <p:extLst>
      <p:ext uri="{BB962C8B-B14F-4D97-AF65-F5344CB8AC3E}">
        <p14:creationId xmlns:p14="http://schemas.microsoft.com/office/powerpoint/2010/main" val="84682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US" sz="1400" b="1" dirty="0">
                <a:solidFill>
                  <a:srgbClr val="111111"/>
                </a:solidFill>
                <a:latin typeface="Verdana" panose="020B0604030504040204" pitchFamily="34" charset="0"/>
                <a:ea typeface="Verdana" panose="020B0604030504040204" pitchFamily="34" charset="0"/>
              </a:rPr>
              <a:t>-Jeremy-</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What is Organic Waste?</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You may already be aware of Green Waste such as landscape debris and lawn trimmings.</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Organic Waste includes these items as well as food waste, soiled paper, and soiled cardboard.</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Food Waste includes food prep scraps before the meal and what is left on the plate after the meal.</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Soiled Paper and Cardboard means greasy pizza boxes and paper plates, cups, and napkins.</a:t>
            </a:r>
            <a:endParaRPr lang="en-US" sz="1400" dirty="0">
              <a:solidFill>
                <a:srgbClr val="111111"/>
              </a:solidFill>
              <a:latin typeface="Verdana" panose="020B0604030504040204" pitchFamily="34" charset="0"/>
              <a:ea typeface="Verdana" panose="020B0604030504040204" pitchFamily="34" charset="0"/>
            </a:endParaRPr>
          </a:p>
        </p:txBody>
      </p:sp>
      <p:sp>
        <p:nvSpPr>
          <p:cNvPr id="4" name="Date Placeholder 3"/>
          <p:cNvSpPr>
            <a:spLocks noGrp="1"/>
          </p:cNvSpPr>
          <p:nvPr>
            <p:ph type="dt" idx="1"/>
          </p:nvPr>
        </p:nvSpPr>
        <p:spPr/>
        <p:txBody>
          <a:bodyPr/>
          <a:lstStyle/>
          <a:p>
            <a:fld id="{694E488D-6DBC-4290-A53A-ACB30CEC4739}"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12</a:t>
            </a:fld>
            <a:endParaRPr lang="en-US"/>
          </a:p>
        </p:txBody>
      </p:sp>
    </p:spTree>
    <p:extLst>
      <p:ext uri="{BB962C8B-B14F-4D97-AF65-F5344CB8AC3E}">
        <p14:creationId xmlns:p14="http://schemas.microsoft.com/office/powerpoint/2010/main" val="1227841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FA00B324-A01C-4DCE-9F93-D8334BE952AD}"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13</a:t>
            </a:fld>
            <a:endParaRPr lang="en-US"/>
          </a:p>
        </p:txBody>
      </p:sp>
    </p:spTree>
    <p:extLst>
      <p:ext uri="{BB962C8B-B14F-4D97-AF65-F5344CB8AC3E}">
        <p14:creationId xmlns:p14="http://schemas.microsoft.com/office/powerpoint/2010/main" val="34302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US" sz="1600" b="1" dirty="0">
                <a:latin typeface="Verdana" panose="020B0604030504040204" pitchFamily="34" charset="0"/>
                <a:ea typeface="Verdana" panose="020B0604030504040204" pitchFamily="34" charset="0"/>
              </a:rPr>
              <a:t>-Clara-</a:t>
            </a:r>
          </a:p>
          <a:p>
            <a:pPr defTabSz="922995">
              <a:defRPr/>
            </a:pPr>
            <a:endParaRPr lang="en-US" sz="1600" b="1" dirty="0">
              <a:latin typeface="Verdana" panose="020B0604030504040204" pitchFamily="34" charset="0"/>
              <a:ea typeface="Verdana" panose="020B0604030504040204" pitchFamily="34" charset="0"/>
            </a:endParaRPr>
          </a:p>
          <a:p>
            <a:pPr defTabSz="922995">
              <a:defRPr/>
            </a:pPr>
            <a:r>
              <a:rPr lang="en-US" sz="1600" b="1" dirty="0">
                <a:latin typeface="Verdana" panose="020B0604030504040204" pitchFamily="34" charset="0"/>
                <a:ea typeface="Verdana" panose="020B0604030504040204" pitchFamily="34" charset="0"/>
              </a:rPr>
              <a:t>Donating unused food to a local food bank always helps out the community’s neediest, but SB 1383 only mandates businesses to start an Edible Food Recovery program.</a:t>
            </a:r>
          </a:p>
          <a:p>
            <a:pPr defTabSz="922995">
              <a:defRPr/>
            </a:pPr>
            <a:endParaRPr lang="en-US" sz="1600" b="1" dirty="0">
              <a:latin typeface="Verdana" panose="020B0604030504040204" pitchFamily="34" charset="0"/>
              <a:ea typeface="Verdana" panose="020B0604030504040204" pitchFamily="34" charset="0"/>
            </a:endParaRPr>
          </a:p>
          <a:p>
            <a:pPr defTabSz="922995">
              <a:defRPr/>
            </a:pPr>
            <a:r>
              <a:rPr lang="en-US" sz="1600" b="1" dirty="0">
                <a:latin typeface="Verdana" panose="020B0604030504040204" pitchFamily="34" charset="0"/>
                <a:ea typeface="Verdana" panose="020B0604030504040204" pitchFamily="34" charset="0"/>
              </a:rPr>
              <a:t>Edible food includes food not used or sold due to its appearance, age, freshness, grade, or surplus.</a:t>
            </a:r>
          </a:p>
          <a:p>
            <a:endParaRPr lang="en-US" sz="1600" b="1" dirty="0">
              <a:solidFill>
                <a:srgbClr val="111111"/>
              </a:solidFill>
              <a:latin typeface="Verdana" panose="020B0604030504040204" pitchFamily="34" charset="0"/>
              <a:ea typeface="Verdana" panose="020B0604030504040204" pitchFamily="34" charset="0"/>
            </a:endParaRPr>
          </a:p>
          <a:p>
            <a:r>
              <a:rPr lang="en-US" sz="1600" b="1" dirty="0">
                <a:solidFill>
                  <a:srgbClr val="111111"/>
                </a:solidFill>
                <a:latin typeface="Verdana" panose="020B0604030504040204" pitchFamily="34" charset="0"/>
                <a:ea typeface="Verdana" panose="020B0604030504040204" pitchFamily="34" charset="0"/>
              </a:rPr>
              <a:t>Feeding hungry people through food recovery is the best use for surplus food, while reducing the waste thrown into landfills.</a:t>
            </a:r>
          </a:p>
        </p:txBody>
      </p:sp>
      <p:sp>
        <p:nvSpPr>
          <p:cNvPr id="4" name="Date Placeholder 3"/>
          <p:cNvSpPr>
            <a:spLocks noGrp="1"/>
          </p:cNvSpPr>
          <p:nvPr>
            <p:ph type="dt" idx="1"/>
          </p:nvPr>
        </p:nvSpPr>
        <p:spPr/>
        <p:txBody>
          <a:bodyPr/>
          <a:lstStyle/>
          <a:p>
            <a:fld id="{58682F08-3A09-4A39-AC07-D184080D24A8}"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14</a:t>
            </a:fld>
            <a:endParaRPr lang="en-US"/>
          </a:p>
        </p:txBody>
      </p:sp>
    </p:spTree>
    <p:extLst>
      <p:ext uri="{BB962C8B-B14F-4D97-AF65-F5344CB8AC3E}">
        <p14:creationId xmlns:p14="http://schemas.microsoft.com/office/powerpoint/2010/main" val="2657199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There are two types of Commercial Edible Food Generators, with different start dates for their mandated Edible Food Recovery.</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Tier 1 Generators are the larger food businesses such as supermarkets, grocery stores, and food distributors. These organizations should already have arrangements as of January 2022 for donating their unused and unsold edible food.</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Some businesses choose to back-haul, or self-haul, their food items back to their warehouses for follow-on distribution and donation.</a:t>
            </a:r>
          </a:p>
        </p:txBody>
      </p:sp>
      <p:sp>
        <p:nvSpPr>
          <p:cNvPr id="4" name="Date Placeholder 3"/>
          <p:cNvSpPr>
            <a:spLocks noGrp="1"/>
          </p:cNvSpPr>
          <p:nvPr>
            <p:ph type="dt" idx="1"/>
          </p:nvPr>
        </p:nvSpPr>
        <p:spPr/>
        <p:txBody>
          <a:bodyPr/>
          <a:lstStyle/>
          <a:p>
            <a:fld id="{C58AEC71-31B3-4BE6-B9A2-FDCFCB5D976A}"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15</a:t>
            </a:fld>
            <a:endParaRPr lang="en-US"/>
          </a:p>
        </p:txBody>
      </p:sp>
    </p:spTree>
    <p:extLst>
      <p:ext uri="{BB962C8B-B14F-4D97-AF65-F5344CB8AC3E}">
        <p14:creationId xmlns:p14="http://schemas.microsoft.com/office/powerpoint/2010/main" val="117494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Tier 2 Generators handle large quantities of prepared foods on a regular basis such as large hotels and restaurants, school districts, hospitals, sports venues, and large events.</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These organizations will have to start arranging for edible food donation by January 2024.</a:t>
            </a:r>
          </a:p>
        </p:txBody>
      </p:sp>
      <p:sp>
        <p:nvSpPr>
          <p:cNvPr id="4" name="Date Placeholder 3"/>
          <p:cNvSpPr>
            <a:spLocks noGrp="1"/>
          </p:cNvSpPr>
          <p:nvPr>
            <p:ph type="dt" idx="1"/>
          </p:nvPr>
        </p:nvSpPr>
        <p:spPr/>
        <p:txBody>
          <a:bodyPr/>
          <a:lstStyle/>
          <a:p>
            <a:fld id="{74C57AC5-7EF2-4484-826D-7B205146B741}"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16</a:t>
            </a:fld>
            <a:endParaRPr lang="en-US"/>
          </a:p>
        </p:txBody>
      </p:sp>
    </p:spTree>
    <p:extLst>
      <p:ext uri="{BB962C8B-B14F-4D97-AF65-F5344CB8AC3E}">
        <p14:creationId xmlns:p14="http://schemas.microsoft.com/office/powerpoint/2010/main" val="1205641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904B3EA9-29FC-42BF-A3AB-1D284773E0B2}"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17</a:t>
            </a:fld>
            <a:endParaRPr lang="en-US"/>
          </a:p>
        </p:txBody>
      </p:sp>
    </p:spTree>
    <p:extLst>
      <p:ext uri="{BB962C8B-B14F-4D97-AF65-F5344CB8AC3E}">
        <p14:creationId xmlns:p14="http://schemas.microsoft.com/office/powerpoint/2010/main" val="3931615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0"/>
          </p:nvPr>
        </p:nvSpPr>
        <p:spPr/>
        <p:txBody>
          <a:bodyPr/>
          <a:lstStyle/>
          <a:p>
            <a:fld id="{F64745D6-DA7A-4B5B-8673-D569617A44DE}" type="datetime1">
              <a:rPr lang="en-US" smtClean="0"/>
              <a:t>10/26/2022</a:t>
            </a:fld>
            <a:endParaRPr lang="en-US"/>
          </a:p>
        </p:txBody>
      </p:sp>
      <p:sp>
        <p:nvSpPr>
          <p:cNvPr id="5" name="Slide Number Placeholder 4"/>
          <p:cNvSpPr>
            <a:spLocks noGrp="1"/>
          </p:cNvSpPr>
          <p:nvPr>
            <p:ph type="sldNum" sz="quarter" idx="11"/>
          </p:nvPr>
        </p:nvSpPr>
        <p:spPr/>
        <p:txBody>
          <a:bodyPr/>
          <a:lstStyle/>
          <a:p>
            <a:fld id="{5E9FE132-7E79-450E-8454-F4C225BFB87C}" type="slidenum">
              <a:rPr lang="en-US" smtClean="0"/>
              <a:t>18</a:t>
            </a:fld>
            <a:endParaRPr lang="en-US"/>
          </a:p>
        </p:txBody>
      </p:sp>
    </p:spTree>
    <p:extLst>
      <p:ext uri="{BB962C8B-B14F-4D97-AF65-F5344CB8AC3E}">
        <p14:creationId xmlns:p14="http://schemas.microsoft.com/office/powerpoint/2010/main" val="345436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rPr>
              <a:t>-Clara-</a:t>
            </a:r>
          </a:p>
          <a:p>
            <a:endParaRPr lang="en-US"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If you came out to the City’s 40</a:t>
            </a:r>
            <a:r>
              <a:rPr lang="en-US" b="1" baseline="30000" dirty="0">
                <a:latin typeface="Verdana" panose="020B0604030504040204" pitchFamily="34" charset="0"/>
                <a:ea typeface="Verdana" panose="020B0604030504040204" pitchFamily="34" charset="0"/>
              </a:rPr>
              <a:t>th</a:t>
            </a:r>
            <a:r>
              <a:rPr lang="en-US" b="1" dirty="0">
                <a:latin typeface="Verdana" panose="020B0604030504040204" pitchFamily="34" charset="0"/>
                <a:ea typeface="Verdana" panose="020B0604030504040204" pitchFamily="34" charset="0"/>
              </a:rPr>
              <a:t> Birthday Event on April 30th, you probably saw these new containers and colors.</a:t>
            </a:r>
          </a:p>
          <a:p>
            <a:endParaRPr lang="en-US"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SB 1383 also mandates standardized waste and recycling containers across California. A person in San Diego should immediately recognize the same container colors as someone in Sacramento, regardless of the waste hauler used. Some exceptions apply such as containers used to prevent wildlife entry or to withstand severe weather.</a:t>
            </a:r>
          </a:p>
          <a:p>
            <a:endParaRPr lang="en-US" b="1" dirty="0">
              <a:latin typeface="Verdana" panose="020B0604030504040204" pitchFamily="34" charset="0"/>
              <a:ea typeface="Verdana" panose="020B0604030504040204" pitchFamily="34" charset="0"/>
            </a:endParaRPr>
          </a:p>
          <a:p>
            <a:pPr marL="173062" indent="-173062">
              <a:buFont typeface="Arial" panose="020B0604020202020204" pitchFamily="34" charset="0"/>
              <a:buChar char="•"/>
            </a:pPr>
            <a:r>
              <a:rPr lang="en-US" b="1" dirty="0">
                <a:latin typeface="Verdana" panose="020B0604030504040204" pitchFamily="34" charset="0"/>
                <a:ea typeface="Verdana" panose="020B0604030504040204" pitchFamily="34" charset="0"/>
              </a:rPr>
              <a:t>The Gray container will be the universal color for Landfill Waste.</a:t>
            </a:r>
          </a:p>
          <a:p>
            <a:pPr marL="173062" indent="-173062">
              <a:buFont typeface="Arial" panose="020B0604020202020204" pitchFamily="34" charset="0"/>
              <a:buChar char="•"/>
            </a:pPr>
            <a:endParaRPr lang="en-US" b="1" dirty="0">
              <a:latin typeface="Verdana" panose="020B0604030504040204" pitchFamily="34" charset="0"/>
              <a:ea typeface="Verdana" panose="020B0604030504040204" pitchFamily="34" charset="0"/>
            </a:endParaRPr>
          </a:p>
          <a:p>
            <a:pPr marL="173062" indent="-173062">
              <a:buFont typeface="Arial" panose="020B0604020202020204" pitchFamily="34" charset="0"/>
              <a:buChar char="•"/>
            </a:pPr>
            <a:r>
              <a:rPr lang="en-US" b="1" dirty="0">
                <a:latin typeface="Verdana" panose="020B0604030504040204" pitchFamily="34" charset="0"/>
                <a:ea typeface="Verdana" panose="020B0604030504040204" pitchFamily="34" charset="0"/>
              </a:rPr>
              <a:t>The Blue container will be the universal color for Mixed Recyclables.</a:t>
            </a:r>
          </a:p>
          <a:p>
            <a:pPr marL="173062" indent="-173062">
              <a:buFont typeface="Arial" panose="020B0604020202020204" pitchFamily="34" charset="0"/>
              <a:buChar char="•"/>
            </a:pPr>
            <a:endParaRPr lang="en-US" b="1" dirty="0">
              <a:latin typeface="Verdana" panose="020B0604030504040204" pitchFamily="34" charset="0"/>
              <a:ea typeface="Verdana" panose="020B0604030504040204" pitchFamily="34" charset="0"/>
            </a:endParaRPr>
          </a:p>
          <a:p>
            <a:pPr marL="173062" indent="-173062">
              <a:buFont typeface="Arial" panose="020B0604020202020204" pitchFamily="34" charset="0"/>
              <a:buChar char="•"/>
            </a:pPr>
            <a:r>
              <a:rPr lang="en-US" b="1" dirty="0">
                <a:latin typeface="Verdana" panose="020B0604030504040204" pitchFamily="34" charset="0"/>
                <a:ea typeface="Verdana" panose="020B0604030504040204" pitchFamily="34" charset="0"/>
              </a:rPr>
              <a:t>The Green container will be the universal color for Organic Waste, which includes Food Waste, Green Waste, and Soiled Paper and Cardboard.</a:t>
            </a:r>
          </a:p>
          <a:p>
            <a:endParaRPr lang="en-US" b="1" dirty="0">
              <a:latin typeface="Verdana" panose="020B0604030504040204" pitchFamily="34" charset="0"/>
              <a:ea typeface="Verdana" panose="020B0604030504040204" pitchFamily="34" charset="0"/>
            </a:endParaRPr>
          </a:p>
        </p:txBody>
      </p:sp>
      <p:sp>
        <p:nvSpPr>
          <p:cNvPr id="4" name="Date Placeholder 3"/>
          <p:cNvSpPr>
            <a:spLocks noGrp="1"/>
          </p:cNvSpPr>
          <p:nvPr>
            <p:ph type="dt" idx="1"/>
          </p:nvPr>
        </p:nvSpPr>
        <p:spPr/>
        <p:txBody>
          <a:bodyPr/>
          <a:lstStyle/>
          <a:p>
            <a:fld id="{458F827B-0752-489E-A8AE-06769A9ED0C7}"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19</a:t>
            </a:fld>
            <a:endParaRPr lang="en-US"/>
          </a:p>
        </p:txBody>
      </p:sp>
    </p:spTree>
    <p:extLst>
      <p:ext uri="{BB962C8B-B14F-4D97-AF65-F5344CB8AC3E}">
        <p14:creationId xmlns:p14="http://schemas.microsoft.com/office/powerpoint/2010/main" val="21921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800" b="0" dirty="0">
              <a:latin typeface="Verdana" panose="020B0604030504040204" pitchFamily="34" charset="0"/>
              <a:ea typeface="Verdana" panose="020B0604030504040204" pitchFamily="34" charset="0"/>
            </a:endParaRPr>
          </a:p>
          <a:p>
            <a:pPr>
              <a:spcBef>
                <a:spcPts val="0"/>
              </a:spcBef>
            </a:pPr>
            <a:r>
              <a:rPr lang="en-US" sz="1600" b="1" dirty="0">
                <a:latin typeface="Verdana" panose="020B0604030504040204" pitchFamily="34" charset="0"/>
                <a:ea typeface="Verdana" panose="020B0604030504040204" pitchFamily="34" charset="0"/>
              </a:rPr>
              <a:t>Bathrooms are located in the main lobby, to the left</a:t>
            </a:r>
          </a:p>
          <a:p>
            <a:pPr>
              <a:spcBef>
                <a:spcPts val="0"/>
              </a:spcBef>
            </a:pPr>
            <a:endParaRPr lang="en-US" sz="1600" b="1" dirty="0">
              <a:latin typeface="Verdana" panose="020B0604030504040204" pitchFamily="34" charset="0"/>
              <a:ea typeface="Verdana" panose="020B0604030504040204" pitchFamily="34" charset="0"/>
            </a:endParaRPr>
          </a:p>
          <a:p>
            <a:pPr>
              <a:spcBef>
                <a:spcPts val="0"/>
              </a:spcBef>
            </a:pPr>
            <a:r>
              <a:rPr lang="en-US" sz="1600" b="1" dirty="0">
                <a:latin typeface="Verdana" panose="020B0604030504040204" pitchFamily="34" charset="0"/>
                <a:ea typeface="Verdana" panose="020B0604030504040204" pitchFamily="34" charset="0"/>
              </a:rPr>
              <a:t>Free coffee, tea, and water are located in the main lobby, to the right</a:t>
            </a:r>
          </a:p>
          <a:p>
            <a:pPr marL="0" indent="0">
              <a:spcBef>
                <a:spcPts val="0"/>
              </a:spcBef>
              <a:buNone/>
            </a:pPr>
            <a:endParaRPr lang="en-US" sz="1600" b="1" dirty="0">
              <a:latin typeface="Verdana" panose="020B0604030504040204" pitchFamily="34" charset="0"/>
              <a:ea typeface="Verdana" panose="020B0604030504040204" pitchFamily="34" charset="0"/>
            </a:endParaRPr>
          </a:p>
          <a:p>
            <a:pPr>
              <a:spcBef>
                <a:spcPts val="0"/>
              </a:spcBef>
            </a:pPr>
            <a:r>
              <a:rPr lang="en-US" sz="1600" b="1" dirty="0">
                <a:latin typeface="Verdana" panose="020B0604030504040204" pitchFamily="34" charset="0"/>
                <a:ea typeface="Verdana" panose="020B0604030504040204" pitchFamily="34" charset="0"/>
              </a:rPr>
              <a:t>Please take and enjoy a free snack from the back</a:t>
            </a:r>
          </a:p>
          <a:p>
            <a:pPr>
              <a:spcBef>
                <a:spcPts val="0"/>
              </a:spcBef>
            </a:pPr>
            <a:endParaRPr lang="en-US" sz="1600" b="1" dirty="0">
              <a:latin typeface="Verdana" panose="020B0604030504040204" pitchFamily="34" charset="0"/>
              <a:ea typeface="Verdana" panose="020B0604030504040204" pitchFamily="34" charset="0"/>
            </a:endParaRPr>
          </a:p>
          <a:p>
            <a:pPr>
              <a:spcBef>
                <a:spcPts val="0"/>
              </a:spcBef>
            </a:pPr>
            <a:r>
              <a:rPr lang="en-US" sz="1600" b="1" dirty="0">
                <a:latin typeface="Verdana" panose="020B0604030504040204" pitchFamily="34" charset="0"/>
                <a:ea typeface="Verdana" panose="020B0604030504040204" pitchFamily="34" charset="0"/>
              </a:rPr>
              <a:t>There will be time for a Q &amp; A session afterwards</a:t>
            </a:r>
          </a:p>
          <a:p>
            <a:pPr>
              <a:spcBef>
                <a:spcPts val="0"/>
              </a:spcBef>
            </a:pPr>
            <a:endParaRPr lang="en-US" sz="1600" b="1" dirty="0">
              <a:latin typeface="Verdana" panose="020B0604030504040204" pitchFamily="34" charset="0"/>
              <a:ea typeface="Verdana" panose="020B0604030504040204" pitchFamily="34" charset="0"/>
            </a:endParaRPr>
          </a:p>
          <a:p>
            <a:pPr>
              <a:spcBef>
                <a:spcPts val="0"/>
              </a:spcBef>
            </a:pPr>
            <a:r>
              <a:rPr lang="en-US" sz="1600" b="1" dirty="0">
                <a:latin typeface="Verdana" panose="020B0604030504040204" pitchFamily="34" charset="0"/>
                <a:ea typeface="Verdana" panose="020B0604030504040204" pitchFamily="34" charset="0"/>
              </a:rPr>
              <a:t>Contact information for Burrtec and the City will be available at the conclusion</a:t>
            </a:r>
          </a:p>
        </p:txBody>
      </p:sp>
      <p:sp>
        <p:nvSpPr>
          <p:cNvPr id="4" name="Date Placeholder 3"/>
          <p:cNvSpPr>
            <a:spLocks noGrp="1"/>
          </p:cNvSpPr>
          <p:nvPr>
            <p:ph type="dt" idx="1"/>
          </p:nvPr>
        </p:nvSpPr>
        <p:spPr/>
        <p:txBody>
          <a:bodyPr/>
          <a:lstStyle/>
          <a:p>
            <a:fld id="{0D6AF523-0030-4C87-9B4C-1768E95CE44A}"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a:t>
            </a:fld>
            <a:endParaRPr lang="en-US"/>
          </a:p>
        </p:txBody>
      </p:sp>
    </p:spTree>
    <p:extLst>
      <p:ext uri="{BB962C8B-B14F-4D97-AF65-F5344CB8AC3E}">
        <p14:creationId xmlns:p14="http://schemas.microsoft.com/office/powerpoint/2010/main" val="3813680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7F4A4BDA-8C24-48BD-B3EE-4FCCC83C74EC}"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20</a:t>
            </a:fld>
            <a:endParaRPr lang="en-US"/>
          </a:p>
        </p:txBody>
      </p:sp>
    </p:spTree>
    <p:extLst>
      <p:ext uri="{BB962C8B-B14F-4D97-AF65-F5344CB8AC3E}">
        <p14:creationId xmlns:p14="http://schemas.microsoft.com/office/powerpoint/2010/main" val="461077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0"/>
          </p:nvPr>
        </p:nvSpPr>
        <p:spPr/>
        <p:txBody>
          <a:bodyPr/>
          <a:lstStyle/>
          <a:p>
            <a:fld id="{AA4A5680-B631-4549-957B-E575CEB740C5}" type="datetime1">
              <a:rPr lang="en-US" smtClean="0"/>
              <a:t>10/26/2022</a:t>
            </a:fld>
            <a:endParaRPr lang="en-US"/>
          </a:p>
        </p:txBody>
      </p:sp>
      <p:sp>
        <p:nvSpPr>
          <p:cNvPr id="5" name="Slide Number Placeholder 4"/>
          <p:cNvSpPr>
            <a:spLocks noGrp="1"/>
          </p:cNvSpPr>
          <p:nvPr>
            <p:ph type="sldNum" sz="quarter" idx="11"/>
          </p:nvPr>
        </p:nvSpPr>
        <p:spPr/>
        <p:txBody>
          <a:bodyPr/>
          <a:lstStyle/>
          <a:p>
            <a:fld id="{5E9FE132-7E79-450E-8454-F4C225BFB87C}" type="slidenum">
              <a:rPr lang="en-US" smtClean="0"/>
              <a:t>21</a:t>
            </a:fld>
            <a:endParaRPr lang="en-US"/>
          </a:p>
        </p:txBody>
      </p:sp>
    </p:spTree>
    <p:extLst>
      <p:ext uri="{BB962C8B-B14F-4D97-AF65-F5344CB8AC3E}">
        <p14:creationId xmlns:p14="http://schemas.microsoft.com/office/powerpoint/2010/main" val="172670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E1658E6E-385A-4305-97B0-09283EF6AE68}"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22</a:t>
            </a:fld>
            <a:endParaRPr lang="en-US"/>
          </a:p>
        </p:txBody>
      </p:sp>
    </p:spTree>
    <p:extLst>
      <p:ext uri="{BB962C8B-B14F-4D97-AF65-F5344CB8AC3E}">
        <p14:creationId xmlns:p14="http://schemas.microsoft.com/office/powerpoint/2010/main" val="300315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35B701F7-1CC9-4655-9B19-C2FA4DFC0514}"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23</a:t>
            </a:fld>
            <a:endParaRPr lang="en-US"/>
          </a:p>
        </p:txBody>
      </p:sp>
    </p:spTree>
    <p:extLst>
      <p:ext uri="{BB962C8B-B14F-4D97-AF65-F5344CB8AC3E}">
        <p14:creationId xmlns:p14="http://schemas.microsoft.com/office/powerpoint/2010/main" val="2033585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2AF5FAA9-6F3B-4632-9F70-201D32AB667A}"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24</a:t>
            </a:fld>
            <a:endParaRPr lang="en-US"/>
          </a:p>
        </p:txBody>
      </p:sp>
    </p:spTree>
    <p:extLst>
      <p:ext uri="{BB962C8B-B14F-4D97-AF65-F5344CB8AC3E}">
        <p14:creationId xmlns:p14="http://schemas.microsoft.com/office/powerpoint/2010/main" val="183576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65FC4B2D-10C9-4B21-A383-9395ACD4F115}"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25</a:t>
            </a:fld>
            <a:endParaRPr lang="en-US"/>
          </a:p>
        </p:txBody>
      </p:sp>
    </p:spTree>
    <p:extLst>
      <p:ext uri="{BB962C8B-B14F-4D97-AF65-F5344CB8AC3E}">
        <p14:creationId xmlns:p14="http://schemas.microsoft.com/office/powerpoint/2010/main" val="69809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CB133EEA-AD38-4DDA-ACF9-8782901C8BF2}"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26</a:t>
            </a:fld>
            <a:endParaRPr lang="en-US"/>
          </a:p>
        </p:txBody>
      </p:sp>
    </p:spTree>
    <p:extLst>
      <p:ext uri="{BB962C8B-B14F-4D97-AF65-F5344CB8AC3E}">
        <p14:creationId xmlns:p14="http://schemas.microsoft.com/office/powerpoint/2010/main" val="1900367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BA4CBE4B-7745-4845-BB84-24AA14F6C237}"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27</a:t>
            </a:fld>
            <a:endParaRPr lang="en-US"/>
          </a:p>
        </p:txBody>
      </p:sp>
    </p:spTree>
    <p:extLst>
      <p:ext uri="{BB962C8B-B14F-4D97-AF65-F5344CB8AC3E}">
        <p14:creationId xmlns:p14="http://schemas.microsoft.com/office/powerpoint/2010/main" val="427212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C779B024-628D-4C1F-904F-17ECEBCBE965}"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28</a:t>
            </a:fld>
            <a:endParaRPr lang="en-US"/>
          </a:p>
        </p:txBody>
      </p:sp>
    </p:spTree>
    <p:extLst>
      <p:ext uri="{BB962C8B-B14F-4D97-AF65-F5344CB8AC3E}">
        <p14:creationId xmlns:p14="http://schemas.microsoft.com/office/powerpoint/2010/main" val="3933918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AFCE9C32-1CC6-4858-B3BE-366CE3B9DFD5}"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29</a:t>
            </a:fld>
            <a:endParaRPr lang="en-US"/>
          </a:p>
        </p:txBody>
      </p:sp>
    </p:spTree>
    <p:extLst>
      <p:ext uri="{BB962C8B-B14F-4D97-AF65-F5344CB8AC3E}">
        <p14:creationId xmlns:p14="http://schemas.microsoft.com/office/powerpoint/2010/main" val="32760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latin typeface="Verdana" panose="020B0604030504040204" pitchFamily="34" charset="0"/>
                <a:ea typeface="Verdana" panose="020B0604030504040204" pitchFamily="34" charset="0"/>
              </a:rPr>
              <a:t>-Reyna-</a:t>
            </a:r>
          </a:p>
          <a:p>
            <a:endParaRPr lang="en-US" sz="1500" b="1" dirty="0">
              <a:latin typeface="Verdana" panose="020B0604030504040204" pitchFamily="34" charset="0"/>
              <a:ea typeface="Verdana" panose="020B0604030504040204" pitchFamily="34" charset="0"/>
            </a:endParaRPr>
          </a:p>
          <a:p>
            <a:r>
              <a:rPr lang="en-US" sz="1500" b="1" dirty="0">
                <a:latin typeface="Verdana" panose="020B0604030504040204" pitchFamily="34" charset="0"/>
                <a:ea typeface="Verdana" panose="020B0604030504040204" pitchFamily="34" charset="0"/>
              </a:rPr>
              <a:t>Here is the Agenda for today’s webinar.</a:t>
            </a:r>
          </a:p>
          <a:p>
            <a:endParaRPr lang="en-US" sz="1500" b="1" dirty="0">
              <a:latin typeface="Verdana" panose="020B0604030504040204" pitchFamily="34" charset="0"/>
              <a:ea typeface="Verdana" panose="020B0604030504040204" pitchFamily="34" charset="0"/>
            </a:endParaRPr>
          </a:p>
          <a:p>
            <a:pPr marL="285750" indent="-285750">
              <a:buFontTx/>
              <a:buChar char="-"/>
            </a:pPr>
            <a:r>
              <a:rPr lang="en-US" sz="1500" b="1" dirty="0">
                <a:latin typeface="Verdana" panose="020B0604030504040204" pitchFamily="34" charset="0"/>
                <a:ea typeface="Verdana" panose="020B0604030504040204" pitchFamily="34" charset="0"/>
              </a:rPr>
              <a:t>The panelists will introduce themselves</a:t>
            </a:r>
          </a:p>
          <a:p>
            <a:pPr marL="285750" indent="-285750">
              <a:buFontTx/>
              <a:buChar char="-"/>
            </a:pPr>
            <a:r>
              <a:rPr lang="en-US" sz="1500" b="1" dirty="0">
                <a:latin typeface="Verdana" panose="020B0604030504040204" pitchFamily="34" charset="0"/>
                <a:ea typeface="Verdana" panose="020B0604030504040204" pitchFamily="34" charset="0"/>
              </a:rPr>
              <a:t>We will discuss current recycling regulations</a:t>
            </a:r>
          </a:p>
          <a:p>
            <a:pPr marL="285750" indent="-285750">
              <a:buFontTx/>
              <a:buChar char="-"/>
            </a:pPr>
            <a:r>
              <a:rPr lang="en-US" sz="1500" b="1" dirty="0">
                <a:latin typeface="Verdana" panose="020B0604030504040204" pitchFamily="34" charset="0"/>
                <a:ea typeface="Verdana" panose="020B0604030504040204" pitchFamily="34" charset="0"/>
              </a:rPr>
              <a:t>Go over SB 1383 for residents and businesses</a:t>
            </a:r>
          </a:p>
          <a:p>
            <a:pPr marL="285750" indent="-285750">
              <a:buFontTx/>
              <a:buChar char="-"/>
            </a:pPr>
            <a:r>
              <a:rPr lang="en-US" sz="1500" b="1" dirty="0">
                <a:latin typeface="Verdana" panose="020B0604030504040204" pitchFamily="34" charset="0"/>
                <a:ea typeface="Verdana" panose="020B0604030504040204" pitchFamily="34" charset="0"/>
              </a:rPr>
              <a:t>Provide a residential implementation timeline</a:t>
            </a:r>
          </a:p>
          <a:p>
            <a:pPr marL="285750" indent="-285750">
              <a:buFontTx/>
              <a:buChar char="-"/>
            </a:pPr>
            <a:r>
              <a:rPr lang="en-US" sz="1500" b="1" dirty="0">
                <a:latin typeface="Verdana" panose="020B0604030504040204" pitchFamily="34" charset="0"/>
                <a:ea typeface="Verdana" panose="020B0604030504040204" pitchFamily="34" charset="0"/>
              </a:rPr>
              <a:t>Discuss recycling contamination</a:t>
            </a:r>
          </a:p>
          <a:p>
            <a:pPr marL="285750" indent="-285750">
              <a:buFontTx/>
              <a:buChar char="-"/>
            </a:pPr>
            <a:r>
              <a:rPr lang="en-US" sz="1500" b="1" dirty="0">
                <a:latin typeface="Verdana" panose="020B0604030504040204" pitchFamily="34" charset="0"/>
                <a:ea typeface="Verdana" panose="020B0604030504040204" pitchFamily="34" charset="0"/>
              </a:rPr>
              <a:t>Conduct a Q &amp; A session</a:t>
            </a:r>
          </a:p>
          <a:p>
            <a:pPr marL="285750" indent="-285750">
              <a:buFontTx/>
              <a:buChar char="-"/>
            </a:pPr>
            <a:r>
              <a:rPr lang="en-US" sz="1500" b="1" dirty="0">
                <a:latin typeface="Verdana" panose="020B0604030504040204" pitchFamily="34" charset="0"/>
                <a:ea typeface="Verdana" panose="020B0604030504040204" pitchFamily="34" charset="0"/>
              </a:rPr>
              <a:t>and the Conclusion with contact info</a:t>
            </a:r>
          </a:p>
        </p:txBody>
      </p:sp>
      <p:sp>
        <p:nvSpPr>
          <p:cNvPr id="4" name="Date Placeholder 3"/>
          <p:cNvSpPr>
            <a:spLocks noGrp="1"/>
          </p:cNvSpPr>
          <p:nvPr>
            <p:ph type="dt" idx="1"/>
          </p:nvPr>
        </p:nvSpPr>
        <p:spPr/>
        <p:txBody>
          <a:bodyPr/>
          <a:lstStyle/>
          <a:p>
            <a:fld id="{CA55E5F0-D6C7-403A-B3EA-84630474B33C}"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3</a:t>
            </a:fld>
            <a:endParaRPr lang="en-US"/>
          </a:p>
        </p:txBody>
      </p:sp>
    </p:spTree>
    <p:extLst>
      <p:ext uri="{BB962C8B-B14F-4D97-AF65-F5344CB8AC3E}">
        <p14:creationId xmlns:p14="http://schemas.microsoft.com/office/powerpoint/2010/main" val="205173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-Jeremy-</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If you haven’t seen it recently, please check out our newly remodeled City Recycling website at LaQuintaCA.gov/Recycle. You can also get to it from the City homepage by clicking on the Waste &amp; Recycling button.</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This new website contains lots of useful information for residents and commercial businesses, including collection services and rates, bulky item pick-up, organic waste, SB 1383, Household Hazardous Waste items and drop-off events, energy conservation tips, and plenty of recycling resources from National, State, and Local organizations.</a:t>
            </a:r>
          </a:p>
        </p:txBody>
      </p:sp>
      <p:sp>
        <p:nvSpPr>
          <p:cNvPr id="4" name="Date Placeholder 3"/>
          <p:cNvSpPr>
            <a:spLocks noGrp="1"/>
          </p:cNvSpPr>
          <p:nvPr>
            <p:ph type="dt" idx="1"/>
          </p:nvPr>
        </p:nvSpPr>
        <p:spPr/>
        <p:txBody>
          <a:bodyPr/>
          <a:lstStyle/>
          <a:p>
            <a:fld id="{CDDAEFBA-6BC5-4056-A97B-9EC1694DF5B7}"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30</a:t>
            </a:fld>
            <a:endParaRPr lang="en-US"/>
          </a:p>
        </p:txBody>
      </p:sp>
    </p:spTree>
    <p:extLst>
      <p:ext uri="{BB962C8B-B14F-4D97-AF65-F5344CB8AC3E}">
        <p14:creationId xmlns:p14="http://schemas.microsoft.com/office/powerpoint/2010/main" val="353578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What questions do you have?</a:t>
            </a:r>
          </a:p>
        </p:txBody>
      </p:sp>
      <p:sp>
        <p:nvSpPr>
          <p:cNvPr id="4" name="Date Placeholder 3"/>
          <p:cNvSpPr>
            <a:spLocks noGrp="1"/>
          </p:cNvSpPr>
          <p:nvPr>
            <p:ph type="dt" idx="1"/>
          </p:nvPr>
        </p:nvSpPr>
        <p:spPr/>
        <p:txBody>
          <a:bodyPr/>
          <a:lstStyle/>
          <a:p>
            <a:fld id="{3D62F333-95C1-42A1-A741-CD68578C9444}"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31</a:t>
            </a:fld>
            <a:endParaRPr lang="en-US"/>
          </a:p>
        </p:txBody>
      </p:sp>
    </p:spTree>
    <p:extLst>
      <p:ext uri="{BB962C8B-B14F-4D97-AF65-F5344CB8AC3E}">
        <p14:creationId xmlns:p14="http://schemas.microsoft.com/office/powerpoint/2010/main" val="1445317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Thank you once again for your participation this evening! We hope you learned more than you knew coming in about SB 1383.</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Please visit the City and Burrtec websites for more information. You can also send us an email anytime or call with a question about SB 1383 or anything else on Waste and Recycling programs and services.</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Thank you and have a great rest of the day!</a:t>
            </a:r>
          </a:p>
        </p:txBody>
      </p:sp>
      <p:sp>
        <p:nvSpPr>
          <p:cNvPr id="4" name="Date Placeholder 3"/>
          <p:cNvSpPr>
            <a:spLocks noGrp="1"/>
          </p:cNvSpPr>
          <p:nvPr>
            <p:ph type="dt" idx="1"/>
          </p:nvPr>
        </p:nvSpPr>
        <p:spPr/>
        <p:txBody>
          <a:bodyPr/>
          <a:lstStyle/>
          <a:p>
            <a:fld id="{1EF54E0E-FE27-4312-9F28-5647A4F9BF96}"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32</a:t>
            </a:fld>
            <a:endParaRPr lang="en-US"/>
          </a:p>
        </p:txBody>
      </p:sp>
    </p:spTree>
    <p:extLst>
      <p:ext uri="{BB962C8B-B14F-4D97-AF65-F5344CB8AC3E}">
        <p14:creationId xmlns:p14="http://schemas.microsoft.com/office/powerpoint/2010/main" val="390652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latin typeface="Verdana" panose="020B0604030504040204" pitchFamily="34" charset="0"/>
                <a:ea typeface="Verdana" panose="020B0604030504040204" pitchFamily="34" charset="0"/>
              </a:rPr>
              <a:t>And now our panelists for today from the City of La Quinta and Burrtec.</a:t>
            </a:r>
          </a:p>
          <a:p>
            <a:pPr marL="230749" indent="-230749">
              <a:buAutoNum type="arabicPeriod"/>
            </a:pPr>
            <a:endParaRPr lang="en-US" sz="1300" b="1" dirty="0">
              <a:latin typeface="Verdana" panose="020B0604030504040204" pitchFamily="34" charset="0"/>
              <a:ea typeface="Verdana" panose="020B0604030504040204" pitchFamily="34" charset="0"/>
            </a:endParaRPr>
          </a:p>
          <a:p>
            <a:pPr marL="230749" indent="-230749">
              <a:buAutoNum type="arabicPeriod"/>
            </a:pPr>
            <a:r>
              <a:rPr lang="en-US" sz="1300" b="1" dirty="0">
                <a:latin typeface="Verdana" panose="020B0604030504040204" pitchFamily="34" charset="0"/>
                <a:ea typeface="Verdana" panose="020B0604030504040204" pitchFamily="34" charset="0"/>
              </a:rPr>
              <a:t>My name is Reyna Camarena. I’ve been with the City for ____ years and I’m a Management Assistant in the City Manager’s Office. I . . . . .</a:t>
            </a:r>
          </a:p>
          <a:p>
            <a:pPr marL="230749" marR="0" lvl="0" indent="-230749" algn="l" defTabSz="914400" rtl="0" eaLnBrk="1" fontAlgn="auto" latinLnBrk="0" hangingPunct="1">
              <a:lnSpc>
                <a:spcPct val="100000"/>
              </a:lnSpc>
              <a:spcBef>
                <a:spcPts val="0"/>
              </a:spcBef>
              <a:spcAft>
                <a:spcPts val="0"/>
              </a:spcAft>
              <a:buClrTx/>
              <a:buSzTx/>
              <a:buFontTx/>
              <a:buAutoNum type="arabicPeriod"/>
              <a:tabLst/>
              <a:defRPr/>
            </a:pPr>
            <a:endParaRPr lang="en-US" sz="1300" b="1" dirty="0">
              <a:latin typeface="Verdana" panose="020B0604030504040204" pitchFamily="34" charset="0"/>
              <a:ea typeface="Verdana" panose="020B0604030504040204" pitchFamily="34" charset="0"/>
            </a:endParaRPr>
          </a:p>
          <a:p>
            <a:pPr marL="230749" marR="0" lvl="0" indent="-230749" algn="l" defTabSz="914400" rtl="0" eaLnBrk="1" fontAlgn="auto" latinLnBrk="0" hangingPunct="1">
              <a:lnSpc>
                <a:spcPct val="100000"/>
              </a:lnSpc>
              <a:spcBef>
                <a:spcPts val="0"/>
              </a:spcBef>
              <a:spcAft>
                <a:spcPts val="0"/>
              </a:spcAft>
              <a:buClrTx/>
              <a:buSzTx/>
              <a:buFontTx/>
              <a:buAutoNum type="arabicPeriod"/>
              <a:tabLst/>
              <a:defRPr/>
            </a:pPr>
            <a:r>
              <a:rPr lang="en-US" sz="1300" b="1" dirty="0">
                <a:latin typeface="Verdana" panose="020B0604030504040204" pitchFamily="34" charset="0"/>
                <a:ea typeface="Verdana" panose="020B0604030504040204" pitchFamily="34" charset="0"/>
              </a:rPr>
              <a:t>My name is Jeremy Griffin. I’ve been with the City for just over a year. I’m a Management Specialist in the City Manager’s Office and assist the City Manager in multiple areas including Waste &amp; Recycling, Marketing, and Legislative Analysis.</a:t>
            </a:r>
          </a:p>
          <a:p>
            <a:pPr marL="230749" indent="-230749">
              <a:buAutoNum type="arabicPeriod"/>
            </a:pPr>
            <a:endParaRPr lang="en-US" sz="1300" b="1" dirty="0">
              <a:latin typeface="Verdana" panose="020B0604030504040204" pitchFamily="34" charset="0"/>
              <a:ea typeface="Verdana" panose="020B0604030504040204" pitchFamily="34" charset="0"/>
            </a:endParaRPr>
          </a:p>
          <a:p>
            <a:pPr marL="230749" indent="-230749">
              <a:buAutoNum type="arabicPeriod"/>
            </a:pPr>
            <a:r>
              <a:rPr lang="en-US" sz="1300" b="1" dirty="0">
                <a:latin typeface="Verdana" panose="020B0604030504040204" pitchFamily="34" charset="0"/>
                <a:ea typeface="Verdana" panose="020B0604030504040204" pitchFamily="34" charset="0"/>
              </a:rPr>
              <a:t>My name is Clara Vera. I’m the Municipal Marketing Manager at Burrtec, the contracted waste hauler for the City. I . . . .</a:t>
            </a:r>
          </a:p>
          <a:p>
            <a:pPr marL="0" indent="0">
              <a:buNone/>
            </a:pPr>
            <a:endParaRPr lang="en-US" sz="1300" b="1" dirty="0">
              <a:latin typeface="Verdana" panose="020B0604030504040204" pitchFamily="34" charset="0"/>
              <a:ea typeface="Verdana" panose="020B0604030504040204" pitchFamily="34" charset="0"/>
            </a:endParaRPr>
          </a:p>
        </p:txBody>
      </p:sp>
      <p:sp>
        <p:nvSpPr>
          <p:cNvPr id="4" name="Date Placeholder 3"/>
          <p:cNvSpPr>
            <a:spLocks noGrp="1"/>
          </p:cNvSpPr>
          <p:nvPr>
            <p:ph type="dt" idx="1"/>
          </p:nvPr>
        </p:nvSpPr>
        <p:spPr/>
        <p:txBody>
          <a:bodyPr/>
          <a:lstStyle/>
          <a:p>
            <a:fld id="{0C375AD3-FAB2-41A0-8655-6735D426C42B}"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4</a:t>
            </a:fld>
            <a:endParaRPr lang="en-US"/>
          </a:p>
        </p:txBody>
      </p:sp>
    </p:spTree>
    <p:extLst>
      <p:ext uri="{BB962C8B-B14F-4D97-AF65-F5344CB8AC3E}">
        <p14:creationId xmlns:p14="http://schemas.microsoft.com/office/powerpoint/2010/main" val="1379669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52745DFB-0B42-4D8D-A45B-C2F8A485BBD8}"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5</a:t>
            </a:fld>
            <a:endParaRPr lang="en-US"/>
          </a:p>
        </p:txBody>
      </p:sp>
    </p:spTree>
    <p:extLst>
      <p:ext uri="{BB962C8B-B14F-4D97-AF65-F5344CB8AC3E}">
        <p14:creationId xmlns:p14="http://schemas.microsoft.com/office/powerpoint/2010/main" val="167734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BB846A24-C80D-41AA-95EE-4A9CD30E30EF}"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6</a:t>
            </a:fld>
            <a:endParaRPr lang="en-US"/>
          </a:p>
        </p:txBody>
      </p:sp>
    </p:spTree>
    <p:extLst>
      <p:ext uri="{BB962C8B-B14F-4D97-AF65-F5344CB8AC3E}">
        <p14:creationId xmlns:p14="http://schemas.microsoft.com/office/powerpoint/2010/main" val="68431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fld id="{A47C1D83-BE43-4A56-B9F0-987F9E96B88C}"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7</a:t>
            </a:fld>
            <a:endParaRPr lang="en-US"/>
          </a:p>
        </p:txBody>
      </p:sp>
    </p:spTree>
    <p:extLst>
      <p:ext uri="{BB962C8B-B14F-4D97-AF65-F5344CB8AC3E}">
        <p14:creationId xmlns:p14="http://schemas.microsoft.com/office/powerpoint/2010/main" val="227480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0"/>
          </p:nvPr>
        </p:nvSpPr>
        <p:spPr/>
        <p:txBody>
          <a:bodyPr/>
          <a:lstStyle/>
          <a:p>
            <a:fld id="{BC230626-6770-497F-A963-0678D1CBAF5B}" type="datetime1">
              <a:rPr lang="en-US" smtClean="0"/>
              <a:t>10/26/2022</a:t>
            </a:fld>
            <a:endParaRPr lang="en-US"/>
          </a:p>
        </p:txBody>
      </p:sp>
      <p:sp>
        <p:nvSpPr>
          <p:cNvPr id="5" name="Slide Number Placeholder 4"/>
          <p:cNvSpPr>
            <a:spLocks noGrp="1"/>
          </p:cNvSpPr>
          <p:nvPr>
            <p:ph type="sldNum" sz="quarter" idx="11"/>
          </p:nvPr>
        </p:nvSpPr>
        <p:spPr/>
        <p:txBody>
          <a:bodyPr/>
          <a:lstStyle/>
          <a:p>
            <a:fld id="{5E9FE132-7E79-450E-8454-F4C225BFB87C}" type="slidenum">
              <a:rPr lang="en-US" smtClean="0"/>
              <a:t>8</a:t>
            </a:fld>
            <a:endParaRPr lang="en-US"/>
          </a:p>
        </p:txBody>
      </p:sp>
    </p:spTree>
    <p:extLst>
      <p:ext uri="{BB962C8B-B14F-4D97-AF65-F5344CB8AC3E}">
        <p14:creationId xmlns:p14="http://schemas.microsoft.com/office/powerpoint/2010/main" val="161302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2B2D33"/>
                </a:solidFill>
                <a:latin typeface="Verdana" panose="020B0604030504040204" pitchFamily="34" charset="0"/>
                <a:ea typeface="Verdana" panose="020B0604030504040204" pitchFamily="34" charset="0"/>
              </a:rPr>
              <a:t>-Clara-</a:t>
            </a:r>
          </a:p>
          <a:p>
            <a:endParaRPr lang="en-US" sz="1400" b="1" dirty="0">
              <a:solidFill>
                <a:srgbClr val="2B2D33"/>
              </a:solidFill>
              <a:latin typeface="Verdana" panose="020B0604030504040204" pitchFamily="34" charset="0"/>
              <a:ea typeface="Verdana" panose="020B0604030504040204" pitchFamily="34" charset="0"/>
            </a:endParaRPr>
          </a:p>
        </p:txBody>
      </p:sp>
      <p:sp>
        <p:nvSpPr>
          <p:cNvPr id="4" name="Date Placeholder 3"/>
          <p:cNvSpPr>
            <a:spLocks noGrp="1"/>
          </p:cNvSpPr>
          <p:nvPr>
            <p:ph type="dt" idx="1"/>
          </p:nvPr>
        </p:nvSpPr>
        <p:spPr/>
        <p:txBody>
          <a:bodyPr/>
          <a:lstStyle/>
          <a:p>
            <a:fld id="{AAACB30E-A052-48D1-A12E-AF75E325FB7D}" type="datetime1">
              <a:rPr lang="en-US" smtClean="0"/>
              <a:t>10/26/2022</a:t>
            </a:fld>
            <a:endParaRPr lang="en-US"/>
          </a:p>
        </p:txBody>
      </p:sp>
      <p:sp>
        <p:nvSpPr>
          <p:cNvPr id="5" name="Slide Number Placeholder 4"/>
          <p:cNvSpPr>
            <a:spLocks noGrp="1"/>
          </p:cNvSpPr>
          <p:nvPr>
            <p:ph type="sldNum" sz="quarter" idx="5"/>
          </p:nvPr>
        </p:nvSpPr>
        <p:spPr/>
        <p:txBody>
          <a:bodyPr/>
          <a:lstStyle/>
          <a:p>
            <a:fld id="{5E9FE132-7E79-450E-8454-F4C225BFB87C}" type="slidenum">
              <a:rPr lang="en-US" smtClean="0"/>
              <a:t>9</a:t>
            </a:fld>
            <a:endParaRPr lang="en-US"/>
          </a:p>
        </p:txBody>
      </p:sp>
    </p:spTree>
    <p:extLst>
      <p:ext uri="{BB962C8B-B14F-4D97-AF65-F5344CB8AC3E}">
        <p14:creationId xmlns:p14="http://schemas.microsoft.com/office/powerpoint/2010/main" val="294142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917180-DA4D-46CC-836D-038B65B0B6FB}"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00688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17180-DA4D-46CC-836D-038B65B0B6FB}"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64675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17180-DA4D-46CC-836D-038B65B0B6FB}"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397981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15477"/>
            <a:ext cx="9144000" cy="5143500"/>
            <a:chOff x="0" y="0"/>
            <a:chExt cx="5760" cy="4320"/>
          </a:xfrm>
        </p:grpSpPr>
        <p:sp>
          <p:nvSpPr>
            <p:cNvPr id="5" name="Freeform 3"/>
            <p:cNvSpPr>
              <a:spLocks/>
            </p:cNvSpPr>
            <p:nvPr/>
          </p:nvSpPr>
          <p:spPr bwMode="hidden">
            <a:xfrm>
              <a:off x="0" y="3072"/>
              <a:ext cx="5760" cy="1248"/>
            </a:xfrm>
            <a:custGeom>
              <a:avLst/>
              <a:gdLst>
                <a:gd name="T0" fmla="*/ 5028 w 6027"/>
                <a:gd name="T1" fmla="*/ 201 h 2296"/>
                <a:gd name="T2" fmla="*/ 0 w 6027"/>
                <a:gd name="T3" fmla="*/ 201 h 2296"/>
                <a:gd name="T4" fmla="*/ 0 w 6027"/>
                <a:gd name="T5" fmla="*/ 0 h 2296"/>
                <a:gd name="T6" fmla="*/ 5028 w 6027"/>
                <a:gd name="T7" fmla="*/ 0 h 2296"/>
                <a:gd name="T8" fmla="*/ 5028 w 6027"/>
                <a:gd name="T9" fmla="*/ 201 h 2296"/>
                <a:gd name="T10" fmla="*/ 5028 w 6027"/>
                <a:gd name="T11" fmla="*/ 20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sp>
        <p:nvSpPr>
          <p:cNvPr id="7" name="Freeform 5"/>
          <p:cNvSpPr>
            <a:spLocks/>
          </p:cNvSpPr>
          <p:nvPr/>
        </p:nvSpPr>
        <p:spPr bwMode="hidden">
          <a:xfrm>
            <a:off x="6242050" y="4701779"/>
            <a:ext cx="2895600" cy="4572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8" name="Group 6"/>
          <p:cNvGrpSpPr>
            <a:grpSpLocks/>
          </p:cNvGrpSpPr>
          <p:nvPr/>
        </p:nvGrpSpPr>
        <p:grpSpPr bwMode="auto">
          <a:xfrm>
            <a:off x="-1588" y="4525568"/>
            <a:ext cx="7845426" cy="638175"/>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8 h 353"/>
                  <a:gd name="T4" fmla="*/ 24 w 186"/>
                  <a:gd name="T5" fmla="*/ 48 h 353"/>
                  <a:gd name="T6" fmla="*/ 18 w 186"/>
                  <a:gd name="T7" fmla="*/ 104 h 353"/>
                  <a:gd name="T8" fmla="*/ 42 w 186"/>
                  <a:gd name="T9" fmla="*/ 179 h 353"/>
                  <a:gd name="T10" fmla="*/ 48 w 186"/>
                  <a:gd name="T11" fmla="*/ 254 h 353"/>
                  <a:gd name="T12" fmla="*/ 0 w 186"/>
                  <a:gd name="T13" fmla="*/ 554 h 353"/>
                  <a:gd name="T14" fmla="*/ 54 w 186"/>
                  <a:gd name="T15" fmla="*/ 366 h 353"/>
                  <a:gd name="T16" fmla="*/ 84 w 186"/>
                  <a:gd name="T17" fmla="*/ 339 h 353"/>
                  <a:gd name="T18" fmla="*/ 126 w 186"/>
                  <a:gd name="T19" fmla="*/ 198 h 353"/>
                  <a:gd name="T20" fmla="*/ 144 w 186"/>
                  <a:gd name="T21" fmla="*/ 188 h 353"/>
                  <a:gd name="T22" fmla="*/ 144 w 186"/>
                  <a:gd name="T23" fmla="*/ 141 h 353"/>
                  <a:gd name="T24" fmla="*/ 186 w 186"/>
                  <a:gd name="T25" fmla="*/ 104 h 353"/>
                  <a:gd name="T26" fmla="*/ 162 w 186"/>
                  <a:gd name="T27" fmla="*/ 9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0 h 66"/>
                  <a:gd name="T8" fmla="*/ 6 w 155"/>
                  <a:gd name="T9" fmla="*/ 28 h 66"/>
                  <a:gd name="T10" fmla="*/ 0 w 155"/>
                  <a:gd name="T11" fmla="*/ 38 h 66"/>
                  <a:gd name="T12" fmla="*/ 78 w 155"/>
                  <a:gd name="T13" fmla="*/ 94 h 66"/>
                  <a:gd name="T14" fmla="*/ 96 w 155"/>
                  <a:gd name="T15" fmla="*/ 66 h 66"/>
                  <a:gd name="T16" fmla="*/ 155 w 155"/>
                  <a:gd name="T17" fmla="*/ 104 h 66"/>
                  <a:gd name="T18" fmla="*/ 126 w 155"/>
                  <a:gd name="T19" fmla="*/ 3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6" name="Freeform 13"/>
              <p:cNvSpPr>
                <a:spLocks/>
              </p:cNvSpPr>
              <p:nvPr userDrawn="1"/>
            </p:nvSpPr>
            <p:spPr bwMode="ltGray">
              <a:xfrm>
                <a:off x="2486" y="3859"/>
                <a:ext cx="42" cy="81"/>
              </a:xfrm>
              <a:custGeom>
                <a:avLst/>
                <a:gdLst>
                  <a:gd name="T0" fmla="*/ 6 w 42"/>
                  <a:gd name="T1" fmla="*/ 59 h 72"/>
                  <a:gd name="T2" fmla="*/ 0 w 42"/>
                  <a:gd name="T3" fmla="*/ 29 h 72"/>
                  <a:gd name="T4" fmla="*/ 12 w 42"/>
                  <a:gd name="T5" fmla="*/ 10 h 72"/>
                  <a:gd name="T6" fmla="*/ 0 w 42"/>
                  <a:gd name="T7" fmla="*/ 10 h 72"/>
                  <a:gd name="T8" fmla="*/ 12 w 42"/>
                  <a:gd name="T9" fmla="*/ 10 h 72"/>
                  <a:gd name="T10" fmla="*/ 24 w 42"/>
                  <a:gd name="T11" fmla="*/ 10 h 72"/>
                  <a:gd name="T12" fmla="*/ 36 w 42"/>
                  <a:gd name="T13" fmla="*/ 10 h 72"/>
                  <a:gd name="T14" fmla="*/ 42 w 42"/>
                  <a:gd name="T15" fmla="*/ 0 h 72"/>
                  <a:gd name="T16" fmla="*/ 30 w 42"/>
                  <a:gd name="T17" fmla="*/ 29 h 72"/>
                  <a:gd name="T18" fmla="*/ 42 w 42"/>
                  <a:gd name="T19" fmla="*/ 78 h 72"/>
                  <a:gd name="T20" fmla="*/ 12 w 42"/>
                  <a:gd name="T21" fmla="*/ 115 h 72"/>
                  <a:gd name="T22" fmla="*/ 6 w 42"/>
                  <a:gd name="T23" fmla="*/ 59 h 72"/>
                  <a:gd name="T24" fmla="*/ 6 w 42"/>
                  <a:gd name="T25" fmla="*/ 59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17" name="Group 15"/>
          <p:cNvGrpSpPr>
            <a:grpSpLocks/>
          </p:cNvGrpSpPr>
          <p:nvPr/>
        </p:nvGrpSpPr>
        <p:grpSpPr bwMode="auto">
          <a:xfrm>
            <a:off x="627068" y="4516041"/>
            <a:ext cx="5684837" cy="636984"/>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4 h 287"/>
                <a:gd name="T4" fmla="*/ 66 w 365"/>
                <a:gd name="T5" fmla="*/ 116 h 287"/>
                <a:gd name="T6" fmla="*/ 143 w 365"/>
                <a:gd name="T7" fmla="*/ 192 h 287"/>
                <a:gd name="T8" fmla="*/ 191 w 365"/>
                <a:gd name="T9" fmla="*/ 176 h 287"/>
                <a:gd name="T10" fmla="*/ 341 w 365"/>
                <a:gd name="T11" fmla="*/ 303 h 287"/>
                <a:gd name="T12" fmla="*/ 305 w 365"/>
                <a:gd name="T13" fmla="*/ 183 h 287"/>
                <a:gd name="T14" fmla="*/ 365 w 365"/>
                <a:gd name="T15" fmla="*/ 140 h 287"/>
                <a:gd name="T16" fmla="*/ 359 w 365"/>
                <a:gd name="T17" fmla="*/ 134 h 287"/>
                <a:gd name="T18" fmla="*/ 335 w 365"/>
                <a:gd name="T19" fmla="*/ 122 h 287"/>
                <a:gd name="T20" fmla="*/ 299 w 365"/>
                <a:gd name="T21" fmla="*/ 94 h 287"/>
                <a:gd name="T22" fmla="*/ 257 w 365"/>
                <a:gd name="T23" fmla="*/ 76 h 287"/>
                <a:gd name="T24" fmla="*/ 215 w 365"/>
                <a:gd name="T25" fmla="*/ 58 h 287"/>
                <a:gd name="T26" fmla="*/ 173 w 365"/>
                <a:gd name="T27" fmla="*/ 40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4 h 60"/>
                <a:gd name="T16" fmla="*/ 65 w 71"/>
                <a:gd name="T17" fmla="*/ 46 h 60"/>
                <a:gd name="T18" fmla="*/ 71 w 71"/>
                <a:gd name="T19" fmla="*/ 58 h 60"/>
                <a:gd name="T20" fmla="*/ 71 w 71"/>
                <a:gd name="T21" fmla="*/ 64 h 60"/>
                <a:gd name="T22" fmla="*/ 59 w 71"/>
                <a:gd name="T23" fmla="*/ 58 h 60"/>
                <a:gd name="T24" fmla="*/ 47 w 71"/>
                <a:gd name="T25" fmla="*/ 46 h 60"/>
                <a:gd name="T26" fmla="*/ 23 w 71"/>
                <a:gd name="T27" fmla="*/ 34 h 60"/>
                <a:gd name="T28" fmla="*/ 23 w 71"/>
                <a:gd name="T29" fmla="*/ 40 h 60"/>
                <a:gd name="T30" fmla="*/ 18 w 71"/>
                <a:gd name="T31" fmla="*/ 46 h 60"/>
                <a:gd name="T32" fmla="*/ 12 w 71"/>
                <a:gd name="T33" fmla="*/ 52 h 60"/>
                <a:gd name="T34" fmla="*/ 6 w 71"/>
                <a:gd name="T35" fmla="*/ 52 h 60"/>
                <a:gd name="T36" fmla="*/ 6 w 71"/>
                <a:gd name="T37" fmla="*/ 52 h 60"/>
                <a:gd name="T38" fmla="*/ 6 w 71"/>
                <a:gd name="T39" fmla="*/ 40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8 h 162"/>
                <a:gd name="T10" fmla="*/ 96 w 161"/>
                <a:gd name="T11" fmla="*/ 64 h 162"/>
                <a:gd name="T12" fmla="*/ 102 w 161"/>
                <a:gd name="T13" fmla="*/ 76 h 162"/>
                <a:gd name="T14" fmla="*/ 108 w 161"/>
                <a:gd name="T15" fmla="*/ 88 h 162"/>
                <a:gd name="T16" fmla="*/ 120 w 161"/>
                <a:gd name="T17" fmla="*/ 100 h 162"/>
                <a:gd name="T18" fmla="*/ 143 w 161"/>
                <a:gd name="T19" fmla="*/ 118 h 162"/>
                <a:gd name="T20" fmla="*/ 155 w 161"/>
                <a:gd name="T21" fmla="*/ 146 h 162"/>
                <a:gd name="T22" fmla="*/ 161 w 161"/>
                <a:gd name="T23" fmla="*/ 164 h 162"/>
                <a:gd name="T24" fmla="*/ 161 w 161"/>
                <a:gd name="T25" fmla="*/ 170 h 162"/>
                <a:gd name="T26" fmla="*/ 96 w 161"/>
                <a:gd name="T27" fmla="*/ 106 h 162"/>
                <a:gd name="T28" fmla="*/ 30 w 161"/>
                <a:gd name="T29" fmla="*/ 58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4 h 60"/>
                <a:gd name="T4" fmla="*/ 41 w 59"/>
                <a:gd name="T5" fmla="*/ 40 h 60"/>
                <a:gd name="T6" fmla="*/ 47 w 59"/>
                <a:gd name="T7" fmla="*/ 46 h 60"/>
                <a:gd name="T8" fmla="*/ 53 w 59"/>
                <a:gd name="T9" fmla="*/ 58 h 60"/>
                <a:gd name="T10" fmla="*/ 53 w 59"/>
                <a:gd name="T11" fmla="*/ 64 h 60"/>
                <a:gd name="T12" fmla="*/ 47 w 59"/>
                <a:gd name="T13" fmla="*/ 58 h 60"/>
                <a:gd name="T14" fmla="*/ 35 w 59"/>
                <a:gd name="T15" fmla="*/ 52 h 60"/>
                <a:gd name="T16" fmla="*/ 23 w 59"/>
                <a:gd name="T17" fmla="*/ 40 h 60"/>
                <a:gd name="T18" fmla="*/ 17 w 59"/>
                <a:gd name="T19" fmla="*/ 34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3" name="Freeform 21"/>
            <p:cNvSpPr>
              <a:spLocks/>
            </p:cNvSpPr>
            <p:nvPr userDrawn="1"/>
          </p:nvSpPr>
          <p:spPr bwMode="auto">
            <a:xfrm>
              <a:off x="395" y="3811"/>
              <a:ext cx="245" cy="207"/>
            </a:xfrm>
            <a:custGeom>
              <a:avLst/>
              <a:gdLst>
                <a:gd name="T0" fmla="*/ 233 w 245"/>
                <a:gd name="T1" fmla="*/ 40 h 204"/>
                <a:gd name="T2" fmla="*/ 245 w 245"/>
                <a:gd name="T3" fmla="*/ 46 h 204"/>
                <a:gd name="T4" fmla="*/ 209 w 245"/>
                <a:gd name="T5" fmla="*/ 88 h 204"/>
                <a:gd name="T6" fmla="*/ 143 w 245"/>
                <a:gd name="T7" fmla="*/ 140 h 204"/>
                <a:gd name="T8" fmla="*/ 167 w 245"/>
                <a:gd name="T9" fmla="*/ 164 h 204"/>
                <a:gd name="T10" fmla="*/ 179 w 245"/>
                <a:gd name="T11" fmla="*/ 216 h 204"/>
                <a:gd name="T12" fmla="*/ 77 w 245"/>
                <a:gd name="T13" fmla="*/ 140 h 204"/>
                <a:gd name="T14" fmla="*/ 47 w 245"/>
                <a:gd name="T15" fmla="*/ 88 h 204"/>
                <a:gd name="T16" fmla="*/ 89 w 245"/>
                <a:gd name="T17" fmla="*/ 70 h 204"/>
                <a:gd name="T18" fmla="*/ 59 w 245"/>
                <a:gd name="T19" fmla="*/ 40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0 h 204"/>
                <a:gd name="T50" fmla="*/ 233 w 245"/>
                <a:gd name="T51" fmla="*/ 40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pic>
        <p:nvPicPr>
          <p:cNvPr id="24"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77179" y="4457701"/>
            <a:ext cx="885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Rectangle 22"/>
          <p:cNvSpPr>
            <a:spLocks noGrp="1" noChangeArrowheads="1"/>
          </p:cNvSpPr>
          <p:nvPr>
            <p:ph type="ctrTitle" sz="quarter"/>
          </p:nvPr>
        </p:nvSpPr>
        <p:spPr>
          <a:xfrm>
            <a:off x="457200" y="1085851"/>
            <a:ext cx="8229600" cy="1302544"/>
          </a:xfrm>
        </p:spPr>
        <p:txBody>
          <a:bodyPr/>
          <a:lstStyle>
            <a:lvl1pPr>
              <a:defRPr sz="5400"/>
            </a:lvl1pPr>
          </a:lstStyle>
          <a:p>
            <a:pPr lvl="0"/>
            <a:r>
              <a:rPr lang="en-US" noProof="0"/>
              <a:t>Click to edit Master title style</a:t>
            </a:r>
          </a:p>
        </p:txBody>
      </p:sp>
      <p:sp>
        <p:nvSpPr>
          <p:cNvPr id="10263" name="Rectangle 23"/>
          <p:cNvSpPr>
            <a:spLocks noGrp="1" noChangeArrowheads="1"/>
          </p:cNvSpPr>
          <p:nvPr>
            <p:ph type="subTitle" sz="quarter" idx="1"/>
          </p:nvPr>
        </p:nvSpPr>
        <p:spPr>
          <a:xfrm>
            <a:off x="1371600" y="2571750"/>
            <a:ext cx="6400800" cy="1314450"/>
          </a:xfrm>
        </p:spPr>
        <p:txBody>
          <a:bodyPr/>
          <a:lstStyle>
            <a:lvl1pPr marL="0" indent="0" algn="ctr">
              <a:buFontTx/>
              <a:buNone/>
              <a:defRPr>
                <a:effectLst>
                  <a:outerShdw blurRad="38100" dist="38100" dir="2700000" algn="tl">
                    <a:srgbClr val="000000"/>
                  </a:outerShdw>
                </a:effectLst>
              </a:defRPr>
            </a:lvl1pPr>
          </a:lstStyle>
          <a:p>
            <a:pPr lvl="0"/>
            <a:r>
              <a:rPr lang="en-US" noProof="0"/>
              <a:t>Click to edit Master subtitle style</a:t>
            </a:r>
          </a:p>
        </p:txBody>
      </p:sp>
      <p:sp>
        <p:nvSpPr>
          <p:cNvPr id="25" name="Rectangle 2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6" name="Rectangle 25"/>
          <p:cNvSpPr>
            <a:spLocks noGrp="1" noChangeArrowheads="1"/>
          </p:cNvSpPr>
          <p:nvPr>
            <p:ph type="sldNum" sz="quarter" idx="11"/>
          </p:nvPr>
        </p:nvSpPr>
        <p:spPr/>
        <p:txBody>
          <a:bodyPr/>
          <a:lstStyle>
            <a:lvl1pPr>
              <a:defRPr/>
            </a:lvl1pPr>
          </a:lstStyle>
          <a:p>
            <a:pPr>
              <a:defRPr/>
            </a:pPr>
            <a:fld id="{EE831B2E-BB86-4A14-BA95-3406173D1AD2}" type="slidenum">
              <a:rPr lang="en-US">
                <a:solidFill>
                  <a:srgbClr val="FFFFFF"/>
                </a:solidFill>
              </a:rPr>
              <a:pPr>
                <a:defRPr/>
              </a:pPr>
              <a:t>‹#›</a:t>
            </a:fld>
            <a:endParaRPr lang="en-US">
              <a:solidFill>
                <a:srgbClr val="FFFFFF"/>
              </a:solidFill>
            </a:endParaRPr>
          </a:p>
        </p:txBody>
      </p:sp>
      <p:sp>
        <p:nvSpPr>
          <p:cNvPr id="27" name="Rectangle 26"/>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8512099"/>
      </p:ext>
    </p:extLst>
  </p:cSld>
  <p:clrMapOvr>
    <a:masterClrMapping/>
  </p:clrMapOvr>
  <p:transition spd="slow" advClick="0" advTm="1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1C69C02E-502B-4EAB-9F03-9E56765BDC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455183"/>
      </p:ext>
    </p:extLst>
  </p:cSld>
  <p:clrMapOvr>
    <a:masterClrMapping/>
  </p:clrMapOvr>
  <p:transition spd="slow" advClick="0" advTm="1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3A786EA6-5001-497D-9DB1-6207731246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1145977"/>
      </p:ext>
    </p:extLst>
  </p:cSld>
  <p:clrMapOvr>
    <a:masterClrMapping/>
  </p:clrMapOvr>
  <p:transition spd="slow" advClick="0" advTm="1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BBCE2831-2E00-44EE-B9A9-DFC8EA485F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0514478"/>
      </p:ext>
    </p:extLst>
  </p:cSld>
  <p:clrMapOvr>
    <a:masterClrMapping/>
  </p:clrMapOvr>
  <p:transition spd="slow" advClick="0" advTm="1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CF15B855-4455-468C-AF87-4BE41CE62D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513469"/>
      </p:ext>
    </p:extLst>
  </p:cSld>
  <p:clrMapOvr>
    <a:masterClrMapping/>
  </p:clrMapOvr>
  <p:transition spd="slow" advClick="0" advTm="1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496CE062-7EA6-44EC-AC18-873DD6EFB3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963503"/>
      </p:ext>
    </p:extLst>
  </p:cSld>
  <p:clrMapOvr>
    <a:masterClrMapping/>
  </p:clrMapOvr>
  <p:transition spd="slow" advClick="0" advTm="1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129F71CE-306D-4DCD-8DAF-3AA80894AB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958393"/>
      </p:ext>
    </p:extLst>
  </p:cSld>
  <p:clrMapOvr>
    <a:masterClrMapping/>
  </p:clrMapOvr>
  <p:transition spd="slow" advClick="0" advTm="1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49215594-C9CE-494E-A02D-3FCF178AA4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617226"/>
      </p:ext>
    </p:extLst>
  </p:cSld>
  <p:clrMapOvr>
    <a:masterClrMapping/>
  </p:clrMapOvr>
  <p:transition spd="slow"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17180-DA4D-46CC-836D-038B65B0B6FB}"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4293927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B8935208-372A-46D5-BB2C-552E1AFA59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232876"/>
      </p:ext>
    </p:extLst>
  </p:cSld>
  <p:clrMapOvr>
    <a:masterClrMapping/>
  </p:clrMapOvr>
  <p:transition spd="slow" advClick="0" advTm="1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89F1B592-3614-42E1-9A59-A53E58E56E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794133"/>
      </p:ext>
    </p:extLst>
  </p:cSld>
  <p:clrMapOvr>
    <a:masterClrMapping/>
  </p:clrMapOvr>
  <p:transition spd="slow" advClick="0" advTm="10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440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1450"/>
            <a:ext cx="60198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422F4D19-2F2B-4E4A-A171-FC49DDFF8F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692328"/>
      </p:ext>
    </p:extLst>
  </p:cSld>
  <p:clrMapOvr>
    <a:masterClrMapping/>
  </p:clrMapOvr>
  <p:transition spd="slow"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917180-DA4D-46CC-836D-038B65B0B6FB}"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97218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917180-DA4D-46CC-836D-038B65B0B6FB}"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44098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917180-DA4D-46CC-836D-038B65B0B6FB}" type="datetimeFigureOut">
              <a:rPr lang="en-US" smtClean="0"/>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12152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917180-DA4D-46CC-836D-038B65B0B6FB}" type="datetimeFigureOut">
              <a:rPr lang="en-US" smtClean="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49948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17180-DA4D-46CC-836D-038B65B0B6FB}" type="datetimeFigureOut">
              <a:rPr lang="en-US" smtClean="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58781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917180-DA4D-46CC-836D-038B65B0B6FB}"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403580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917180-DA4D-46CC-836D-038B65B0B6FB}"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4631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rgbClr val="406FB8"/>
            </a:gs>
            <a:gs pos="99000">
              <a:srgbClr val="2A4A7C"/>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F917180-DA4D-46CC-836D-038B65B0B6FB}" type="datetimeFigureOut">
              <a:rPr lang="en-US" smtClean="0"/>
              <a:t>10/26/2022</a:t>
            </a:fld>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EEEBFEB-35E2-416B-AA27-2FCBB16F717D}" type="slidenum">
              <a:rPr lang="en-US" smtClean="0"/>
              <a:t>‹#›</a:t>
            </a:fld>
            <a:endParaRPr lang="en-US"/>
          </a:p>
        </p:txBody>
      </p:sp>
    </p:spTree>
    <p:extLst>
      <p:ext uri="{BB962C8B-B14F-4D97-AF65-F5344CB8AC3E}">
        <p14:creationId xmlns:p14="http://schemas.microsoft.com/office/powerpoint/2010/main" val="902688392"/>
      </p:ext>
    </p:extLst>
  </p:cSld>
  <p:clrMap bg1="dk1" tx1="lt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40000"/>
                <a:lumOff val="60000"/>
              </a:schemeClr>
            </a:gs>
            <a:gs pos="46000">
              <a:srgbClr val="406FB8"/>
            </a:gs>
            <a:gs pos="99000">
              <a:srgbClr val="2A4A7C"/>
            </a:gs>
          </a:gsLst>
          <a:path path="circle">
            <a:fillToRect l="50000" t="130000" r="50000" b="-30000"/>
          </a:path>
          <a:tileRect/>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5143500"/>
            <a:chOff x="0" y="0"/>
            <a:chExt cx="5760" cy="4320"/>
          </a:xfrm>
        </p:grpSpPr>
        <p:sp>
          <p:nvSpPr>
            <p:cNvPr id="1049" name="Freeform 3"/>
            <p:cNvSpPr>
              <a:spLocks/>
            </p:cNvSpPr>
            <p:nvPr/>
          </p:nvSpPr>
          <p:spPr bwMode="hidden">
            <a:xfrm>
              <a:off x="0" y="3072"/>
              <a:ext cx="5760" cy="1248"/>
            </a:xfrm>
            <a:custGeom>
              <a:avLst/>
              <a:gdLst>
                <a:gd name="T0" fmla="*/ 5028 w 6027"/>
                <a:gd name="T1" fmla="*/ 201 h 2296"/>
                <a:gd name="T2" fmla="*/ 0 w 6027"/>
                <a:gd name="T3" fmla="*/ 201 h 2296"/>
                <a:gd name="T4" fmla="*/ 0 w 6027"/>
                <a:gd name="T5" fmla="*/ 0 h 2296"/>
                <a:gd name="T6" fmla="*/ 5028 w 6027"/>
                <a:gd name="T7" fmla="*/ 0 h 2296"/>
                <a:gd name="T8" fmla="*/ 5028 w 6027"/>
                <a:gd name="T9" fmla="*/ 201 h 2296"/>
                <a:gd name="T10" fmla="*/ 5028 w 6027"/>
                <a:gd name="T11" fmla="*/ 20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922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sp>
        <p:nvSpPr>
          <p:cNvPr id="1027" name="Freeform 5"/>
          <p:cNvSpPr>
            <a:spLocks/>
          </p:cNvSpPr>
          <p:nvPr/>
        </p:nvSpPr>
        <p:spPr bwMode="hidden">
          <a:xfrm>
            <a:off x="6248400" y="4697016"/>
            <a:ext cx="2895600" cy="4572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1028" name="Group 6"/>
          <p:cNvGrpSpPr>
            <a:grpSpLocks/>
          </p:cNvGrpSpPr>
          <p:nvPr/>
        </p:nvGrpSpPr>
        <p:grpSpPr bwMode="auto">
          <a:xfrm>
            <a:off x="0" y="4514851"/>
            <a:ext cx="7848600" cy="642938"/>
            <a:chOff x="0" y="3792"/>
            <a:chExt cx="4944" cy="540"/>
          </a:xfrm>
        </p:grpSpPr>
        <p:sp>
          <p:nvSpPr>
            <p:cNvPr id="922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28 h 353"/>
                  <a:gd name="T4" fmla="*/ 24 w 186"/>
                  <a:gd name="T5" fmla="*/ 48 h 353"/>
                  <a:gd name="T6" fmla="*/ 18 w 186"/>
                  <a:gd name="T7" fmla="*/ 104 h 353"/>
                  <a:gd name="T8" fmla="*/ 42 w 186"/>
                  <a:gd name="T9" fmla="*/ 179 h 353"/>
                  <a:gd name="T10" fmla="*/ 48 w 186"/>
                  <a:gd name="T11" fmla="*/ 254 h 353"/>
                  <a:gd name="T12" fmla="*/ 0 w 186"/>
                  <a:gd name="T13" fmla="*/ 554 h 353"/>
                  <a:gd name="T14" fmla="*/ 54 w 186"/>
                  <a:gd name="T15" fmla="*/ 366 h 353"/>
                  <a:gd name="T16" fmla="*/ 84 w 186"/>
                  <a:gd name="T17" fmla="*/ 339 h 353"/>
                  <a:gd name="T18" fmla="*/ 126 w 186"/>
                  <a:gd name="T19" fmla="*/ 198 h 353"/>
                  <a:gd name="T20" fmla="*/ 144 w 186"/>
                  <a:gd name="T21" fmla="*/ 188 h 353"/>
                  <a:gd name="T22" fmla="*/ 144 w 186"/>
                  <a:gd name="T23" fmla="*/ 141 h 353"/>
                  <a:gd name="T24" fmla="*/ 186 w 186"/>
                  <a:gd name="T25" fmla="*/ 104 h 353"/>
                  <a:gd name="T26" fmla="*/ 162 w 186"/>
                  <a:gd name="T27" fmla="*/ 9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0 h 66"/>
                  <a:gd name="T8" fmla="*/ 6 w 155"/>
                  <a:gd name="T9" fmla="*/ 28 h 66"/>
                  <a:gd name="T10" fmla="*/ 0 w 155"/>
                  <a:gd name="T11" fmla="*/ 38 h 66"/>
                  <a:gd name="T12" fmla="*/ 78 w 155"/>
                  <a:gd name="T13" fmla="*/ 94 h 66"/>
                  <a:gd name="T14" fmla="*/ 96 w 155"/>
                  <a:gd name="T15" fmla="*/ 66 h 66"/>
                  <a:gd name="T16" fmla="*/ 155 w 155"/>
                  <a:gd name="T17" fmla="*/ 104 h 66"/>
                  <a:gd name="T18" fmla="*/ 126 w 155"/>
                  <a:gd name="T19" fmla="*/ 3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8" name="Freeform 13"/>
              <p:cNvSpPr>
                <a:spLocks/>
              </p:cNvSpPr>
              <p:nvPr userDrawn="1"/>
            </p:nvSpPr>
            <p:spPr bwMode="ltGray">
              <a:xfrm>
                <a:off x="2486" y="3859"/>
                <a:ext cx="42" cy="81"/>
              </a:xfrm>
              <a:custGeom>
                <a:avLst/>
                <a:gdLst>
                  <a:gd name="T0" fmla="*/ 6 w 42"/>
                  <a:gd name="T1" fmla="*/ 59 h 72"/>
                  <a:gd name="T2" fmla="*/ 0 w 42"/>
                  <a:gd name="T3" fmla="*/ 29 h 72"/>
                  <a:gd name="T4" fmla="*/ 12 w 42"/>
                  <a:gd name="T5" fmla="*/ 10 h 72"/>
                  <a:gd name="T6" fmla="*/ 0 w 42"/>
                  <a:gd name="T7" fmla="*/ 10 h 72"/>
                  <a:gd name="T8" fmla="*/ 12 w 42"/>
                  <a:gd name="T9" fmla="*/ 10 h 72"/>
                  <a:gd name="T10" fmla="*/ 24 w 42"/>
                  <a:gd name="T11" fmla="*/ 10 h 72"/>
                  <a:gd name="T12" fmla="*/ 36 w 42"/>
                  <a:gd name="T13" fmla="*/ 10 h 72"/>
                  <a:gd name="T14" fmla="*/ 42 w 42"/>
                  <a:gd name="T15" fmla="*/ 0 h 72"/>
                  <a:gd name="T16" fmla="*/ 30 w 42"/>
                  <a:gd name="T17" fmla="*/ 29 h 72"/>
                  <a:gd name="T18" fmla="*/ 42 w 42"/>
                  <a:gd name="T19" fmla="*/ 78 h 72"/>
                  <a:gd name="T20" fmla="*/ 12 w 42"/>
                  <a:gd name="T21" fmla="*/ 115 h 72"/>
                  <a:gd name="T22" fmla="*/ 6 w 42"/>
                  <a:gd name="T23" fmla="*/ 59 h 72"/>
                  <a:gd name="T24" fmla="*/ 6 w 42"/>
                  <a:gd name="T25" fmla="*/ 59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sp>
          <p:nvSpPr>
            <p:cNvPr id="923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1029" name="Group 15"/>
          <p:cNvGrpSpPr>
            <a:grpSpLocks/>
          </p:cNvGrpSpPr>
          <p:nvPr/>
        </p:nvGrpSpPr>
        <p:grpSpPr bwMode="auto">
          <a:xfrm>
            <a:off x="627068" y="4516041"/>
            <a:ext cx="5684837" cy="636984"/>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4 h 287"/>
                <a:gd name="T4" fmla="*/ 66 w 365"/>
                <a:gd name="T5" fmla="*/ 116 h 287"/>
                <a:gd name="T6" fmla="*/ 143 w 365"/>
                <a:gd name="T7" fmla="*/ 192 h 287"/>
                <a:gd name="T8" fmla="*/ 191 w 365"/>
                <a:gd name="T9" fmla="*/ 176 h 287"/>
                <a:gd name="T10" fmla="*/ 341 w 365"/>
                <a:gd name="T11" fmla="*/ 303 h 287"/>
                <a:gd name="T12" fmla="*/ 305 w 365"/>
                <a:gd name="T13" fmla="*/ 183 h 287"/>
                <a:gd name="T14" fmla="*/ 365 w 365"/>
                <a:gd name="T15" fmla="*/ 140 h 287"/>
                <a:gd name="T16" fmla="*/ 359 w 365"/>
                <a:gd name="T17" fmla="*/ 134 h 287"/>
                <a:gd name="T18" fmla="*/ 335 w 365"/>
                <a:gd name="T19" fmla="*/ 122 h 287"/>
                <a:gd name="T20" fmla="*/ 299 w 365"/>
                <a:gd name="T21" fmla="*/ 94 h 287"/>
                <a:gd name="T22" fmla="*/ 257 w 365"/>
                <a:gd name="T23" fmla="*/ 76 h 287"/>
                <a:gd name="T24" fmla="*/ 215 w 365"/>
                <a:gd name="T25" fmla="*/ 58 h 287"/>
                <a:gd name="T26" fmla="*/ 173 w 365"/>
                <a:gd name="T27" fmla="*/ 40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4 h 60"/>
                <a:gd name="T16" fmla="*/ 65 w 71"/>
                <a:gd name="T17" fmla="*/ 46 h 60"/>
                <a:gd name="T18" fmla="*/ 71 w 71"/>
                <a:gd name="T19" fmla="*/ 58 h 60"/>
                <a:gd name="T20" fmla="*/ 71 w 71"/>
                <a:gd name="T21" fmla="*/ 64 h 60"/>
                <a:gd name="T22" fmla="*/ 59 w 71"/>
                <a:gd name="T23" fmla="*/ 58 h 60"/>
                <a:gd name="T24" fmla="*/ 47 w 71"/>
                <a:gd name="T25" fmla="*/ 46 h 60"/>
                <a:gd name="T26" fmla="*/ 23 w 71"/>
                <a:gd name="T27" fmla="*/ 34 h 60"/>
                <a:gd name="T28" fmla="*/ 23 w 71"/>
                <a:gd name="T29" fmla="*/ 40 h 60"/>
                <a:gd name="T30" fmla="*/ 18 w 71"/>
                <a:gd name="T31" fmla="*/ 46 h 60"/>
                <a:gd name="T32" fmla="*/ 12 w 71"/>
                <a:gd name="T33" fmla="*/ 52 h 60"/>
                <a:gd name="T34" fmla="*/ 6 w 71"/>
                <a:gd name="T35" fmla="*/ 52 h 60"/>
                <a:gd name="T36" fmla="*/ 6 w 71"/>
                <a:gd name="T37" fmla="*/ 52 h 60"/>
                <a:gd name="T38" fmla="*/ 6 w 71"/>
                <a:gd name="T39" fmla="*/ 40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8 h 162"/>
                <a:gd name="T10" fmla="*/ 96 w 161"/>
                <a:gd name="T11" fmla="*/ 64 h 162"/>
                <a:gd name="T12" fmla="*/ 102 w 161"/>
                <a:gd name="T13" fmla="*/ 76 h 162"/>
                <a:gd name="T14" fmla="*/ 108 w 161"/>
                <a:gd name="T15" fmla="*/ 88 h 162"/>
                <a:gd name="T16" fmla="*/ 120 w 161"/>
                <a:gd name="T17" fmla="*/ 100 h 162"/>
                <a:gd name="T18" fmla="*/ 143 w 161"/>
                <a:gd name="T19" fmla="*/ 118 h 162"/>
                <a:gd name="T20" fmla="*/ 155 w 161"/>
                <a:gd name="T21" fmla="*/ 146 h 162"/>
                <a:gd name="T22" fmla="*/ 161 w 161"/>
                <a:gd name="T23" fmla="*/ 164 h 162"/>
                <a:gd name="T24" fmla="*/ 161 w 161"/>
                <a:gd name="T25" fmla="*/ 170 h 162"/>
                <a:gd name="T26" fmla="*/ 96 w 161"/>
                <a:gd name="T27" fmla="*/ 106 h 162"/>
                <a:gd name="T28" fmla="*/ 30 w 161"/>
                <a:gd name="T29" fmla="*/ 58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34 h 60"/>
                <a:gd name="T4" fmla="*/ 41 w 59"/>
                <a:gd name="T5" fmla="*/ 40 h 60"/>
                <a:gd name="T6" fmla="*/ 47 w 59"/>
                <a:gd name="T7" fmla="*/ 46 h 60"/>
                <a:gd name="T8" fmla="*/ 53 w 59"/>
                <a:gd name="T9" fmla="*/ 58 h 60"/>
                <a:gd name="T10" fmla="*/ 53 w 59"/>
                <a:gd name="T11" fmla="*/ 64 h 60"/>
                <a:gd name="T12" fmla="*/ 47 w 59"/>
                <a:gd name="T13" fmla="*/ 58 h 60"/>
                <a:gd name="T14" fmla="*/ 35 w 59"/>
                <a:gd name="T15" fmla="*/ 52 h 60"/>
                <a:gd name="T16" fmla="*/ 23 w 59"/>
                <a:gd name="T17" fmla="*/ 40 h 60"/>
                <a:gd name="T18" fmla="*/ 17 w 59"/>
                <a:gd name="T19" fmla="*/ 34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0" name="Freeform 21"/>
            <p:cNvSpPr>
              <a:spLocks/>
            </p:cNvSpPr>
            <p:nvPr/>
          </p:nvSpPr>
          <p:spPr bwMode="auto">
            <a:xfrm>
              <a:off x="395" y="3811"/>
              <a:ext cx="245" cy="207"/>
            </a:xfrm>
            <a:custGeom>
              <a:avLst/>
              <a:gdLst>
                <a:gd name="T0" fmla="*/ 233 w 245"/>
                <a:gd name="T1" fmla="*/ 40 h 204"/>
                <a:gd name="T2" fmla="*/ 245 w 245"/>
                <a:gd name="T3" fmla="*/ 46 h 204"/>
                <a:gd name="T4" fmla="*/ 209 w 245"/>
                <a:gd name="T5" fmla="*/ 88 h 204"/>
                <a:gd name="T6" fmla="*/ 143 w 245"/>
                <a:gd name="T7" fmla="*/ 140 h 204"/>
                <a:gd name="T8" fmla="*/ 167 w 245"/>
                <a:gd name="T9" fmla="*/ 164 h 204"/>
                <a:gd name="T10" fmla="*/ 179 w 245"/>
                <a:gd name="T11" fmla="*/ 216 h 204"/>
                <a:gd name="T12" fmla="*/ 77 w 245"/>
                <a:gd name="T13" fmla="*/ 140 h 204"/>
                <a:gd name="T14" fmla="*/ 47 w 245"/>
                <a:gd name="T15" fmla="*/ 88 h 204"/>
                <a:gd name="T16" fmla="*/ 89 w 245"/>
                <a:gd name="T17" fmla="*/ 70 h 204"/>
                <a:gd name="T18" fmla="*/ 59 w 245"/>
                <a:gd name="T19" fmla="*/ 40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0 h 204"/>
                <a:gd name="T50" fmla="*/ 233 w 245"/>
                <a:gd name="T51" fmla="*/ 40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sp>
        <p:nvSpPr>
          <p:cNvPr id="9238" name="Rectangle 22"/>
          <p:cNvSpPr>
            <a:spLocks noGrp="1" noChangeArrowheads="1"/>
          </p:cNvSpPr>
          <p:nvPr>
            <p:ph type="title"/>
          </p:nvPr>
        </p:nvSpPr>
        <p:spPr bwMode="auto">
          <a:xfrm>
            <a:off x="457200" y="17145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200150"/>
            <a:ext cx="82296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40" name="Rectangle 24"/>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9241" name="Rectangle 2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9242" name="Rectangle 26"/>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334E42EC-C6EE-4391-8E3D-5CC7E8DB26E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63734247"/>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spd="slow" advClick="0" advTm="10000">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7ZoiQVyIW3M?feature=oembed"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thebluediamondgallery.com/handwriting/q/questions.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1954588" y="59201"/>
            <a:ext cx="5410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3000" b="1" dirty="0"/>
          </a:p>
          <a:p>
            <a:pPr algn="ctr" eaLnBrk="1" hangingPunct="1">
              <a:defRPr/>
            </a:pPr>
            <a:endParaRPr lang="en-US" sz="3000" b="1" dirty="0">
              <a:solidFill>
                <a:schemeClr val="accent3">
                  <a:lumMod val="75000"/>
                </a:schemeClr>
              </a:solidFill>
              <a:effectLst>
                <a:outerShdw blurRad="38100" dist="38100" dir="2700000" algn="tl">
                  <a:srgbClr val="000000">
                    <a:alpha val="43137"/>
                  </a:srgbClr>
                </a:outerShdw>
              </a:effectLst>
            </a:endParaRPr>
          </a:p>
        </p:txBody>
      </p:sp>
      <p:sp>
        <p:nvSpPr>
          <p:cNvPr id="2" name="TextBox 1"/>
          <p:cNvSpPr txBox="1"/>
          <p:nvPr/>
        </p:nvSpPr>
        <p:spPr>
          <a:xfrm>
            <a:off x="647700" y="361950"/>
            <a:ext cx="7848599" cy="1938992"/>
          </a:xfrm>
          <a:prstGeom prst="rect">
            <a:avLst/>
          </a:prstGeom>
          <a:noFill/>
        </p:spPr>
        <p:txBody>
          <a:bodyPr wrap="square" rtlCol="0">
            <a:spAutoFit/>
          </a:bodyPr>
          <a:lstStyle/>
          <a:p>
            <a:pPr lvl="0" algn="ctr">
              <a:defRPr/>
            </a:pPr>
            <a:r>
              <a:rPr lang="en-US" sz="2800" b="1" dirty="0">
                <a:latin typeface="Verdana" charset="0"/>
                <a:ea typeface="Verdana" charset="0"/>
                <a:cs typeface="Verdana" charset="0"/>
              </a:rPr>
              <a:t>SB 1383 Community Workshop:</a:t>
            </a:r>
          </a:p>
          <a:p>
            <a:pPr lvl="0" algn="ctr">
              <a:defRPr/>
            </a:pPr>
            <a:r>
              <a:rPr lang="en-US" sz="2600" b="1" dirty="0">
                <a:latin typeface="Verdana" charset="0"/>
                <a:ea typeface="Verdana" charset="0"/>
                <a:cs typeface="Verdana" charset="0"/>
              </a:rPr>
              <a:t>Organic Waste Recycling</a:t>
            </a:r>
          </a:p>
          <a:p>
            <a:pPr lvl="0" algn="ctr">
              <a:defRPr/>
            </a:pPr>
            <a:r>
              <a:rPr lang="en-US" sz="2600" b="1" dirty="0">
                <a:latin typeface="Verdana" charset="0"/>
                <a:ea typeface="Verdana" charset="0"/>
                <a:cs typeface="Verdana" charset="0"/>
              </a:rPr>
              <a:t>and Food Recovery</a:t>
            </a:r>
          </a:p>
          <a:p>
            <a:pPr lvl="0" algn="ctr">
              <a:defRPr/>
            </a:pPr>
            <a:endParaRPr lang="en-US" sz="1400" b="1" dirty="0">
              <a:latin typeface="Verdana" charset="0"/>
              <a:ea typeface="Verdana" charset="0"/>
              <a:cs typeface="Verdana" charset="0"/>
            </a:endParaRPr>
          </a:p>
          <a:p>
            <a:pPr lvl="0" algn="ctr">
              <a:defRPr/>
            </a:pPr>
            <a:r>
              <a:rPr lang="en-US" sz="2400" b="1" dirty="0">
                <a:latin typeface="Verdana" charset="0"/>
                <a:ea typeface="Verdana" charset="0"/>
                <a:cs typeface="Verdana" charset="0"/>
              </a:rPr>
              <a:t>October 22, 2022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0929"/>
            <a:ext cx="9144000" cy="26125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SB 1383 Legislation and</a:t>
            </a:r>
            <a:br>
              <a:rPr lang="en-US" sz="2600" b="1" dirty="0">
                <a:latin typeface="Verdana" charset="0"/>
                <a:ea typeface="Verdana" charset="0"/>
                <a:cs typeface="Verdana" charset="0"/>
              </a:rPr>
            </a:br>
            <a:r>
              <a:rPr lang="en-US" sz="2600" b="1" dirty="0">
                <a:latin typeface="Verdana" charset="0"/>
                <a:ea typeface="Verdana" charset="0"/>
                <a:cs typeface="Verdana" charset="0"/>
              </a:rPr>
              <a:t>Methane Reduction</a:t>
            </a:r>
          </a:p>
        </p:txBody>
      </p:sp>
      <p:pic>
        <p:nvPicPr>
          <p:cNvPr id="4" name="Online Media 3" title="Food and yard waste is the fastest way to fight climate change in California right now.">
            <a:hlinkClick r:id="" action="ppaction://media"/>
            <a:extLst>
              <a:ext uri="{FF2B5EF4-FFF2-40B4-BE49-F238E27FC236}">
                <a16:creationId xmlns:a16="http://schemas.microsoft.com/office/drawing/2014/main" id="{68847E0D-B8C5-40DB-9039-C49B0F31B042}"/>
              </a:ext>
            </a:extLst>
          </p:cNvPr>
          <p:cNvPicPr>
            <a:picLocks noGrp="1" noRot="1" noChangeAspect="1"/>
          </p:cNvPicPr>
          <p:nvPr>
            <p:ph idx="1"/>
            <a:videoFile r:link="rId1"/>
          </p:nvPr>
        </p:nvPicPr>
        <p:blipFill>
          <a:blip r:embed="rId4"/>
          <a:stretch>
            <a:fillRect/>
          </a:stretch>
        </p:blipFill>
        <p:spPr>
          <a:xfrm>
            <a:off x="1725612" y="1352550"/>
            <a:ext cx="5692775" cy="3216389"/>
          </a:xfrm>
          <a:prstGeom prst="rect">
            <a:avLst/>
          </a:prstGeom>
        </p:spPr>
      </p:pic>
      <p:sp>
        <p:nvSpPr>
          <p:cNvPr id="5" name="TextBox 4">
            <a:extLst>
              <a:ext uri="{FF2B5EF4-FFF2-40B4-BE49-F238E27FC236}">
                <a16:creationId xmlns:a16="http://schemas.microsoft.com/office/drawing/2014/main" id="{931D925D-28B8-4E70-B431-E6D2927A53EE}"/>
              </a:ext>
            </a:extLst>
          </p:cNvPr>
          <p:cNvSpPr txBox="1"/>
          <p:nvPr/>
        </p:nvSpPr>
        <p:spPr>
          <a:xfrm>
            <a:off x="1123950" y="4733151"/>
            <a:ext cx="6896100" cy="276999"/>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CalRecycle video retrieved April 6, 2022, from https://calrecycle.ca.gov/organics/slcp/</a:t>
            </a:r>
          </a:p>
        </p:txBody>
      </p:sp>
    </p:spTree>
    <p:extLst>
      <p:ext uri="{BB962C8B-B14F-4D97-AF65-F5344CB8AC3E}">
        <p14:creationId xmlns:p14="http://schemas.microsoft.com/office/powerpoint/2010/main" val="314829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SB 1383 Legislation and</a:t>
            </a:r>
            <a:br>
              <a:rPr lang="en-US" sz="2600" b="1" dirty="0">
                <a:latin typeface="Verdana" charset="0"/>
                <a:ea typeface="Verdana" charset="0"/>
                <a:cs typeface="Verdana" charset="0"/>
              </a:rPr>
            </a:br>
            <a:r>
              <a:rPr lang="en-US" sz="2600" b="1" dirty="0">
                <a:latin typeface="Verdana" charset="0"/>
                <a:ea typeface="Verdana" charset="0"/>
                <a:cs typeface="Verdana" charset="0"/>
              </a:rPr>
              <a:t>Methane Reduction</a:t>
            </a:r>
          </a:p>
        </p:txBody>
      </p:sp>
      <p:sp>
        <p:nvSpPr>
          <p:cNvPr id="3" name="Content Placeholder 2"/>
          <p:cNvSpPr>
            <a:spLocks noGrp="1"/>
          </p:cNvSpPr>
          <p:nvPr>
            <p:ph idx="1"/>
          </p:nvPr>
        </p:nvSpPr>
        <p:spPr>
          <a:xfrm>
            <a:off x="685800" y="1581150"/>
            <a:ext cx="4876800" cy="3200400"/>
          </a:xfrm>
        </p:spPr>
        <p:txBody>
          <a:bodyPr>
            <a:noAutofit/>
          </a:bodyPr>
          <a:lstStyle/>
          <a:p>
            <a:pPr>
              <a:spcBef>
                <a:spcPts val="0"/>
              </a:spcBef>
            </a:pPr>
            <a:r>
              <a:rPr lang="en-US" sz="1600" dirty="0">
                <a:latin typeface="Verdana" panose="020B0604030504040204" pitchFamily="34" charset="0"/>
                <a:ea typeface="Verdana" panose="020B0604030504040204" pitchFamily="34" charset="0"/>
              </a:rPr>
              <a:t>Statewide effort to reduce emissions of short-lived climate pollutants</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Reduce statewide organic waste disposal 75% by 2025</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Increase edible food recovery statewide 20% by 2025</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Cities must establish organics recycling programs for all commercial and residential properties</a:t>
            </a:r>
          </a:p>
        </p:txBody>
      </p:sp>
      <p:pic>
        <p:nvPicPr>
          <p:cNvPr id="4" name="Picture 3">
            <a:extLst>
              <a:ext uri="{FF2B5EF4-FFF2-40B4-BE49-F238E27FC236}">
                <a16:creationId xmlns:a16="http://schemas.microsoft.com/office/drawing/2014/main" id="{5F02A6C2-6206-60FC-98D6-B7E408A4DE03}"/>
              </a:ext>
            </a:extLst>
          </p:cNvPr>
          <p:cNvPicPr>
            <a:picLocks noChangeAspect="1"/>
          </p:cNvPicPr>
          <p:nvPr/>
        </p:nvPicPr>
        <p:blipFill>
          <a:blip r:embed="rId3"/>
          <a:stretch>
            <a:fillRect/>
          </a:stretch>
        </p:blipFill>
        <p:spPr>
          <a:xfrm>
            <a:off x="5867400" y="1504950"/>
            <a:ext cx="2438400" cy="3251200"/>
          </a:xfrm>
          <a:prstGeom prst="rect">
            <a:avLst/>
          </a:prstGeom>
        </p:spPr>
      </p:pic>
    </p:spTree>
    <p:extLst>
      <p:ext uri="{BB962C8B-B14F-4D97-AF65-F5344CB8AC3E}">
        <p14:creationId xmlns:p14="http://schemas.microsoft.com/office/powerpoint/2010/main" val="214809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ee photo: Green Waste, Composting, Recycling - Free Image on Pixabay - 4860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281" y="3200400"/>
            <a:ext cx="2413000" cy="1809750"/>
          </a:xfrm>
          <a:prstGeom prst="rect">
            <a:avLst/>
          </a:prstGeom>
        </p:spPr>
      </p:pic>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What is Organic Waste?</a:t>
            </a:r>
          </a:p>
        </p:txBody>
      </p:sp>
      <p:sp>
        <p:nvSpPr>
          <p:cNvPr id="3" name="Content Placeholder 2"/>
          <p:cNvSpPr>
            <a:spLocks noGrp="1"/>
          </p:cNvSpPr>
          <p:nvPr>
            <p:ph idx="1"/>
          </p:nvPr>
        </p:nvSpPr>
        <p:spPr>
          <a:xfrm>
            <a:off x="838200" y="1123950"/>
            <a:ext cx="4846320" cy="3657600"/>
          </a:xfrm>
        </p:spPr>
        <p:txBody>
          <a:bodyPr>
            <a:noAutofit/>
          </a:bodyPr>
          <a:lstStyle/>
          <a:p>
            <a:pPr>
              <a:spcBef>
                <a:spcPts val="0"/>
              </a:spcBef>
            </a:pPr>
            <a:r>
              <a:rPr lang="en-US" sz="1800" dirty="0">
                <a:latin typeface="Verdana" panose="020B0604030504040204" pitchFamily="34" charset="0"/>
                <a:ea typeface="Verdana" panose="020B0604030504040204" pitchFamily="34" charset="0"/>
              </a:rPr>
              <a:t>Food Waste</a:t>
            </a:r>
          </a:p>
          <a:p>
            <a:pPr lvl="1">
              <a:spcBef>
                <a:spcPts val="0"/>
              </a:spcBef>
            </a:pPr>
            <a:r>
              <a:rPr lang="en-US" sz="1400" dirty="0">
                <a:latin typeface="Verdana" panose="020B0604030504040204" pitchFamily="34" charset="0"/>
                <a:ea typeface="Verdana" panose="020B0604030504040204" pitchFamily="34" charset="0"/>
              </a:rPr>
              <a:t>Food scraps</a:t>
            </a:r>
          </a:p>
          <a:p>
            <a:pPr lvl="1">
              <a:spcBef>
                <a:spcPts val="0"/>
              </a:spcBef>
            </a:pPr>
            <a:r>
              <a:rPr lang="en-US" sz="1400" i="0" dirty="0">
                <a:effectLst/>
                <a:latin typeface="Verdana" panose="020B0604030504040204" pitchFamily="34" charset="0"/>
                <a:ea typeface="Verdana" panose="020B0604030504040204" pitchFamily="34" charset="0"/>
              </a:rPr>
              <a:t>Uneaten or partially eaten food</a:t>
            </a:r>
          </a:p>
          <a:p>
            <a:pPr lvl="1">
              <a:spcBef>
                <a:spcPts val="0"/>
              </a:spcBef>
            </a:pPr>
            <a:r>
              <a:rPr lang="en-US" sz="1400" dirty="0">
                <a:latin typeface="Verdana" panose="020B0604030504040204" pitchFamily="34" charset="0"/>
                <a:ea typeface="Verdana" panose="020B0604030504040204" pitchFamily="34" charset="0"/>
              </a:rPr>
              <a:t>Bones, eggshells, coffee grounds, tea bags</a:t>
            </a:r>
            <a:endParaRPr lang="en-US" sz="1400" i="0" dirty="0">
              <a:effectLst/>
              <a:latin typeface="Verdana" panose="020B0604030504040204" pitchFamily="34" charset="0"/>
              <a:ea typeface="Verdana" panose="020B0604030504040204" pitchFamily="34" charset="0"/>
            </a:endParaRPr>
          </a:p>
          <a:p>
            <a:pPr marL="0" indent="0">
              <a:spcBef>
                <a:spcPts val="0"/>
              </a:spcBef>
              <a:buNone/>
            </a:pPr>
            <a:endParaRPr lang="en-US" sz="2400" i="0" dirty="0">
              <a:effectLst/>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Soiled Paper and Cardboard</a:t>
            </a:r>
          </a:p>
          <a:p>
            <a:pPr lvl="1">
              <a:spcBef>
                <a:spcPts val="0"/>
              </a:spcBef>
            </a:pPr>
            <a:r>
              <a:rPr lang="en-US" sz="1400" dirty="0">
                <a:latin typeface="Verdana" panose="020B0604030504040204" pitchFamily="34" charset="0"/>
                <a:ea typeface="Verdana" panose="020B0604030504040204" pitchFamily="34" charset="0"/>
              </a:rPr>
              <a:t>Greasy pizza boxes</a:t>
            </a:r>
          </a:p>
          <a:p>
            <a:pPr lvl="1">
              <a:spcBef>
                <a:spcPts val="0"/>
              </a:spcBef>
            </a:pPr>
            <a:r>
              <a:rPr lang="en-US" sz="1400" dirty="0">
                <a:latin typeface="Verdana" panose="020B0604030504040204" pitchFamily="34" charset="0"/>
                <a:ea typeface="Verdana" panose="020B0604030504040204" pitchFamily="34" charset="0"/>
              </a:rPr>
              <a:t>Paper napkins, towels, plates</a:t>
            </a:r>
          </a:p>
          <a:p>
            <a:pPr>
              <a:spcBef>
                <a:spcPts val="0"/>
              </a:spcBef>
            </a:pPr>
            <a:endParaRPr lang="en-US" sz="2400" dirty="0">
              <a:latin typeface="Verdana" panose="020B0604030504040204" pitchFamily="34" charset="0"/>
              <a:ea typeface="Verdana" panose="020B0604030504040204" pitchFamily="34" charset="0"/>
            </a:endParaRPr>
          </a:p>
          <a:p>
            <a:pPr>
              <a:spcBef>
                <a:spcPts val="0"/>
              </a:spcBef>
            </a:pPr>
            <a:r>
              <a:rPr lang="en-US" sz="1800" i="0" dirty="0">
                <a:effectLst/>
                <a:latin typeface="Verdana" panose="020B0604030504040204" pitchFamily="34" charset="0"/>
                <a:ea typeface="Verdana" panose="020B0604030504040204" pitchFamily="34" charset="0"/>
              </a:rPr>
              <a:t>Green Waste</a:t>
            </a:r>
          </a:p>
          <a:p>
            <a:pPr lvl="1">
              <a:spcBef>
                <a:spcPts val="0"/>
              </a:spcBef>
            </a:pPr>
            <a:r>
              <a:rPr lang="en-US" sz="1400" i="0" dirty="0">
                <a:effectLst/>
                <a:latin typeface="Verdana" panose="020B0604030504040204" pitchFamily="34" charset="0"/>
                <a:ea typeface="Verdana" panose="020B0604030504040204" pitchFamily="34" charset="0"/>
              </a:rPr>
              <a:t>Lan</a:t>
            </a:r>
            <a:r>
              <a:rPr lang="en-US" sz="1400" dirty="0">
                <a:latin typeface="Verdana" panose="020B0604030504040204" pitchFamily="34" charset="0"/>
                <a:ea typeface="Verdana" panose="020B0604030504040204" pitchFamily="34" charset="0"/>
              </a:rPr>
              <a:t>dscape and pruning</a:t>
            </a:r>
          </a:p>
          <a:p>
            <a:pPr lvl="1">
              <a:spcBef>
                <a:spcPts val="0"/>
              </a:spcBef>
            </a:pPr>
            <a:r>
              <a:rPr lang="en-US" sz="1400" i="0" dirty="0">
                <a:effectLst/>
                <a:latin typeface="Verdana" panose="020B0604030504040204" pitchFamily="34" charset="0"/>
                <a:ea typeface="Verdana" panose="020B0604030504040204" pitchFamily="34" charset="0"/>
              </a:rPr>
              <a:t>Leaves and lawn trimmings</a:t>
            </a:r>
          </a:p>
          <a:p>
            <a:pPr>
              <a:lnSpc>
                <a:spcPct val="150000"/>
              </a:lnSpc>
            </a:pPr>
            <a:endParaRPr lang="en-US" sz="2000" b="1" dirty="0">
              <a:latin typeface="Verdana" panose="020B0604030504040204" pitchFamily="34" charset="0"/>
              <a:ea typeface="Verdana" panose="020B0604030504040204" pitchFamily="34" charset="0"/>
            </a:endParaRPr>
          </a:p>
        </p:txBody>
      </p:sp>
      <p:pic>
        <p:nvPicPr>
          <p:cNvPr id="5" name="Picture 4" descr="A picture containing food, vegetable, dish, salad&#10;&#10;Description automatically generated">
            <a:extLst>
              <a:ext uri="{FF2B5EF4-FFF2-40B4-BE49-F238E27FC236}">
                <a16:creationId xmlns:a16="http://schemas.microsoft.com/office/drawing/2014/main" id="{7BE9D6C1-A823-4341-AE23-9F94120C8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1844" y="971550"/>
            <a:ext cx="2572719" cy="1581150"/>
          </a:xfrm>
          <a:prstGeom prst="rect">
            <a:avLst/>
          </a:prstGeom>
        </p:spPr>
      </p:pic>
      <p:pic>
        <p:nvPicPr>
          <p:cNvPr id="13" name="Picture 12" descr="A picture containing text, food, breakfast, snack food&#10;&#10;Description automatically generated">
            <a:extLst>
              <a:ext uri="{FF2B5EF4-FFF2-40B4-BE49-F238E27FC236}">
                <a16:creationId xmlns:a16="http://schemas.microsoft.com/office/drawing/2014/main" id="{7A85E95A-683F-471B-9510-25DE46D1A0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577" y="2343150"/>
            <a:ext cx="2731252" cy="1087709"/>
          </a:xfrm>
          <a:prstGeom prst="rect">
            <a:avLst/>
          </a:prstGeom>
        </p:spPr>
      </p:pic>
    </p:spTree>
    <p:extLst>
      <p:ext uri="{BB962C8B-B14F-4D97-AF65-F5344CB8AC3E}">
        <p14:creationId xmlns:p14="http://schemas.microsoft.com/office/powerpoint/2010/main" val="384492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38350"/>
            <a:ext cx="7772400" cy="1021557"/>
          </a:xfrm>
        </p:spPr>
        <p:txBody>
          <a:bodyPr>
            <a:normAutofit/>
          </a:bodyPr>
          <a:lstStyle/>
          <a:p>
            <a:pPr algn="ctr"/>
            <a:r>
              <a:rPr lang="en-US" sz="4400" dirty="0">
                <a:latin typeface="Verdana" panose="020B0604030504040204" pitchFamily="34" charset="0"/>
                <a:ea typeface="Verdana" panose="020B0604030504040204" pitchFamily="34" charset="0"/>
              </a:rPr>
              <a:t>Commercial Sector</a:t>
            </a:r>
          </a:p>
        </p:txBody>
      </p:sp>
      <p:sp>
        <p:nvSpPr>
          <p:cNvPr id="6" name="Text Placeholder 5"/>
          <p:cNvSpPr>
            <a:spLocks noGrp="1"/>
          </p:cNvSpPr>
          <p:nvPr>
            <p:ph type="body" idx="1"/>
          </p:nvPr>
        </p:nvSpPr>
        <p:spPr>
          <a:xfrm>
            <a:off x="743744" y="971550"/>
            <a:ext cx="7772400" cy="1125140"/>
          </a:xfrm>
        </p:spPr>
        <p:txBody>
          <a:bodyPr>
            <a:normAutofit/>
          </a:bodyPr>
          <a:lstStyle/>
          <a:p>
            <a:pPr algn="ctr"/>
            <a:r>
              <a:rPr lang="en-US" sz="2400" dirty="0">
                <a:solidFill>
                  <a:schemeClr val="tx1"/>
                </a:solidFill>
                <a:latin typeface="Verdana" panose="020B0604030504040204" pitchFamily="34" charset="0"/>
                <a:ea typeface="Verdana" panose="020B0604030504040204" pitchFamily="34" charset="0"/>
              </a:rPr>
              <a:t>SB 1383 Short-Lived Climate Pollutants</a:t>
            </a:r>
          </a:p>
        </p:txBody>
      </p:sp>
      <p:pic>
        <p:nvPicPr>
          <p:cNvPr id="8" name="Picture 7">
            <a:extLst>
              <a:ext uri="{FF2B5EF4-FFF2-40B4-BE49-F238E27FC236}">
                <a16:creationId xmlns:a16="http://schemas.microsoft.com/office/drawing/2014/main" id="{C37D87A6-2CB8-CB0E-22F8-10AF78C2C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56" y="4098314"/>
            <a:ext cx="1955096" cy="665613"/>
          </a:xfrm>
          <a:prstGeom prst="rect">
            <a:avLst/>
          </a:prstGeom>
        </p:spPr>
      </p:pic>
      <p:pic>
        <p:nvPicPr>
          <p:cNvPr id="9" name="Picture 8" descr="A close up of a keyboard&#10;&#10;Description automatically generated with low confidence">
            <a:extLst>
              <a:ext uri="{FF2B5EF4-FFF2-40B4-BE49-F238E27FC236}">
                <a16:creationId xmlns:a16="http://schemas.microsoft.com/office/drawing/2014/main" id="{DFB230FB-CEC3-146F-AAF6-364EB4046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799" y="4171950"/>
            <a:ext cx="2115345" cy="537080"/>
          </a:xfrm>
          <a:prstGeom prst="rect">
            <a:avLst/>
          </a:prstGeom>
        </p:spPr>
      </p:pic>
    </p:spTree>
    <p:extLst>
      <p:ext uri="{BB962C8B-B14F-4D97-AF65-F5344CB8AC3E}">
        <p14:creationId xmlns:p14="http://schemas.microsoft.com/office/powerpoint/2010/main" val="18131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What is Edible Food Recovery?</a:t>
            </a:r>
          </a:p>
        </p:txBody>
      </p:sp>
      <p:sp>
        <p:nvSpPr>
          <p:cNvPr id="3" name="Content Placeholder 2"/>
          <p:cNvSpPr>
            <a:spLocks noGrp="1"/>
          </p:cNvSpPr>
          <p:nvPr>
            <p:ph idx="1"/>
          </p:nvPr>
        </p:nvSpPr>
        <p:spPr>
          <a:xfrm>
            <a:off x="685800" y="1314450"/>
            <a:ext cx="4114800" cy="2171700"/>
          </a:xfrm>
        </p:spPr>
        <p:txBody>
          <a:bodyPr>
            <a:noAutofit/>
          </a:bodyPr>
          <a:lstStyle/>
          <a:p>
            <a:pPr>
              <a:spcBef>
                <a:spcPts val="0"/>
              </a:spcBef>
            </a:pPr>
            <a:r>
              <a:rPr lang="en-US" sz="1600" i="0" dirty="0">
                <a:effectLst/>
                <a:latin typeface="Verdana" panose="020B0604030504040204" pitchFamily="34" charset="0"/>
                <a:ea typeface="Verdana" panose="020B0604030504040204" pitchFamily="34" charset="0"/>
              </a:rPr>
              <a:t>Collecting edible food that would otherwise go to landfills</a:t>
            </a:r>
          </a:p>
          <a:p>
            <a:pPr>
              <a:spcBef>
                <a:spcPts val="0"/>
              </a:spcBef>
            </a:pPr>
            <a:endParaRPr lang="en-US" sz="1600" i="0" dirty="0">
              <a:effectLst/>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Edible food donations must meet food safety standards</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i="0" dirty="0">
                <a:effectLst/>
                <a:latin typeface="Verdana" panose="020B0604030504040204" pitchFamily="34" charset="0"/>
                <a:ea typeface="Verdana" panose="020B0604030504040204" pitchFamily="34" charset="0"/>
              </a:rPr>
              <a:t>Commercial edible food generators must arrange to recover their edible food</a:t>
            </a:r>
          </a:p>
          <a:p>
            <a:pPr>
              <a:lnSpc>
                <a:spcPct val="150000"/>
              </a:lnSpc>
            </a:pPr>
            <a:endParaRPr lang="en-US" sz="2000" b="1"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A76E2B66-9E1C-0365-7595-0F16083BC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257" y="3810000"/>
            <a:ext cx="3343743" cy="990600"/>
          </a:xfrm>
          <a:prstGeom prst="rect">
            <a:avLst/>
          </a:prstGeom>
        </p:spPr>
      </p:pic>
      <p:pic>
        <p:nvPicPr>
          <p:cNvPr id="4" name="Picture 3"/>
          <p:cNvPicPr>
            <a:picLocks noChangeAspect="1"/>
          </p:cNvPicPr>
          <p:nvPr/>
        </p:nvPicPr>
        <p:blipFill>
          <a:blip r:embed="rId4"/>
          <a:stretch>
            <a:fillRect/>
          </a:stretch>
        </p:blipFill>
        <p:spPr>
          <a:xfrm>
            <a:off x="5411401" y="990600"/>
            <a:ext cx="3046799" cy="3870678"/>
          </a:xfrm>
          <a:prstGeom prst="rect">
            <a:avLst/>
          </a:prstGeom>
          <a:ln w="6350">
            <a:solidFill>
              <a:schemeClr val="bg1"/>
            </a:solidFill>
          </a:ln>
        </p:spPr>
      </p:pic>
    </p:spTree>
    <p:extLst>
      <p:ext uri="{BB962C8B-B14F-4D97-AF65-F5344CB8AC3E}">
        <p14:creationId xmlns:p14="http://schemas.microsoft.com/office/powerpoint/2010/main" val="1009080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Autofit/>
          </a:bodyPr>
          <a:lstStyle/>
          <a:p>
            <a:r>
              <a:rPr lang="en-US" sz="2600" b="1" dirty="0">
                <a:latin typeface="Verdana" charset="0"/>
                <a:ea typeface="Verdana" charset="0"/>
                <a:cs typeface="Verdana" charset="0"/>
              </a:rPr>
              <a:t>Tier 1 Edible Food Generators Current</a:t>
            </a:r>
          </a:p>
        </p:txBody>
      </p:sp>
      <p:pic>
        <p:nvPicPr>
          <p:cNvPr id="7" name="Picture 6">
            <a:extLst>
              <a:ext uri="{FF2B5EF4-FFF2-40B4-BE49-F238E27FC236}">
                <a16:creationId xmlns:a16="http://schemas.microsoft.com/office/drawing/2014/main" id="{F38D37AC-7709-9031-8020-6B6CE2B7C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060" y="1200150"/>
            <a:ext cx="3641880" cy="3453848"/>
          </a:xfrm>
          <a:prstGeom prst="rect">
            <a:avLst/>
          </a:prstGeom>
        </p:spPr>
      </p:pic>
    </p:spTree>
    <p:extLst>
      <p:ext uri="{BB962C8B-B14F-4D97-AF65-F5344CB8AC3E}">
        <p14:creationId xmlns:p14="http://schemas.microsoft.com/office/powerpoint/2010/main" val="368140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Autofit/>
          </a:bodyPr>
          <a:lstStyle/>
          <a:p>
            <a:r>
              <a:rPr lang="en-US" sz="2600" b="1" dirty="0">
                <a:latin typeface="Verdana" charset="0"/>
                <a:ea typeface="Verdana" charset="0"/>
                <a:cs typeface="Verdana" charset="0"/>
              </a:rPr>
              <a:t>Tier 2 Edible Food Generators 2024</a:t>
            </a:r>
          </a:p>
        </p:txBody>
      </p:sp>
      <p:pic>
        <p:nvPicPr>
          <p:cNvPr id="6" name="Picture 5">
            <a:extLst>
              <a:ext uri="{FF2B5EF4-FFF2-40B4-BE49-F238E27FC236}">
                <a16:creationId xmlns:a16="http://schemas.microsoft.com/office/drawing/2014/main" id="{1BC1F590-5225-1454-6EFD-64EE9E3C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060" y="1200150"/>
            <a:ext cx="3641880" cy="3453848"/>
          </a:xfrm>
          <a:prstGeom prst="rect">
            <a:avLst/>
          </a:prstGeom>
        </p:spPr>
      </p:pic>
    </p:spTree>
    <p:extLst>
      <p:ext uri="{BB962C8B-B14F-4D97-AF65-F5344CB8AC3E}">
        <p14:creationId xmlns:p14="http://schemas.microsoft.com/office/powerpoint/2010/main" val="260691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38350"/>
            <a:ext cx="7772400" cy="1021557"/>
          </a:xfrm>
        </p:spPr>
        <p:txBody>
          <a:bodyPr>
            <a:normAutofit/>
          </a:bodyPr>
          <a:lstStyle/>
          <a:p>
            <a:pPr algn="ctr"/>
            <a:r>
              <a:rPr lang="en-US" sz="4400" dirty="0">
                <a:latin typeface="Verdana" panose="020B0604030504040204" pitchFamily="34" charset="0"/>
                <a:ea typeface="Verdana" panose="020B0604030504040204" pitchFamily="34" charset="0"/>
              </a:rPr>
              <a:t>RESIDENTIAL Sector</a:t>
            </a:r>
          </a:p>
        </p:txBody>
      </p:sp>
      <p:sp>
        <p:nvSpPr>
          <p:cNvPr id="6" name="Text Placeholder 5"/>
          <p:cNvSpPr>
            <a:spLocks noGrp="1"/>
          </p:cNvSpPr>
          <p:nvPr>
            <p:ph type="body" idx="1"/>
          </p:nvPr>
        </p:nvSpPr>
        <p:spPr>
          <a:xfrm>
            <a:off x="743744" y="971550"/>
            <a:ext cx="7772400" cy="1125140"/>
          </a:xfrm>
        </p:spPr>
        <p:txBody>
          <a:bodyPr>
            <a:normAutofit/>
          </a:bodyPr>
          <a:lstStyle/>
          <a:p>
            <a:pPr algn="ctr"/>
            <a:r>
              <a:rPr lang="en-US" sz="2400" dirty="0">
                <a:solidFill>
                  <a:schemeClr val="tx1"/>
                </a:solidFill>
                <a:latin typeface="Verdana" panose="020B0604030504040204" pitchFamily="34" charset="0"/>
                <a:ea typeface="Verdana" panose="020B0604030504040204" pitchFamily="34" charset="0"/>
              </a:rPr>
              <a:t>SB 1383 Short-Lived Climate Pollutants</a:t>
            </a:r>
          </a:p>
        </p:txBody>
      </p:sp>
      <p:pic>
        <p:nvPicPr>
          <p:cNvPr id="8" name="Picture 7">
            <a:extLst>
              <a:ext uri="{FF2B5EF4-FFF2-40B4-BE49-F238E27FC236}">
                <a16:creationId xmlns:a16="http://schemas.microsoft.com/office/drawing/2014/main" id="{C37D87A6-2CB8-CB0E-22F8-10AF78C2C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56" y="4098314"/>
            <a:ext cx="1955096" cy="665613"/>
          </a:xfrm>
          <a:prstGeom prst="rect">
            <a:avLst/>
          </a:prstGeom>
        </p:spPr>
      </p:pic>
      <p:pic>
        <p:nvPicPr>
          <p:cNvPr id="9" name="Picture 8" descr="A close up of a keyboard&#10;&#10;Description automatically generated with low confidence">
            <a:extLst>
              <a:ext uri="{FF2B5EF4-FFF2-40B4-BE49-F238E27FC236}">
                <a16:creationId xmlns:a16="http://schemas.microsoft.com/office/drawing/2014/main" id="{DFB230FB-CEC3-146F-AAF6-364EB4046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799" y="4171950"/>
            <a:ext cx="2115345" cy="537080"/>
          </a:xfrm>
          <a:prstGeom prst="rect">
            <a:avLst/>
          </a:prstGeom>
        </p:spPr>
      </p:pic>
    </p:spTree>
    <p:extLst>
      <p:ext uri="{BB962C8B-B14F-4D97-AF65-F5344CB8AC3E}">
        <p14:creationId xmlns:p14="http://schemas.microsoft.com/office/powerpoint/2010/main" val="316733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72200" y="1885950"/>
            <a:ext cx="2139881" cy="2139881"/>
          </a:xfrm>
          <a:prstGeom prst="rect">
            <a:avLst/>
          </a:prstGeom>
        </p:spPr>
      </p:pic>
      <p:sp>
        <p:nvSpPr>
          <p:cNvPr id="7" name="Title 1">
            <a:extLst>
              <a:ext uri="{FF2B5EF4-FFF2-40B4-BE49-F238E27FC236}">
                <a16:creationId xmlns:a16="http://schemas.microsoft.com/office/drawing/2014/main" id="{2E1EFC1D-4188-152C-894D-CD1511899CC3}"/>
              </a:ext>
            </a:extLst>
          </p:cNvPr>
          <p:cNvSpPr>
            <a:spLocks noGrp="1"/>
          </p:cNvSpPr>
          <p:nvPr>
            <p:ph type="title"/>
          </p:nvPr>
        </p:nvSpPr>
        <p:spPr>
          <a:xfrm>
            <a:off x="0" y="209550"/>
            <a:ext cx="9144000" cy="857250"/>
          </a:xfrm>
        </p:spPr>
        <p:txBody>
          <a:bodyPr>
            <a:noAutofit/>
          </a:bodyPr>
          <a:lstStyle/>
          <a:p>
            <a:r>
              <a:rPr lang="en-US" sz="2600" b="1" dirty="0">
                <a:latin typeface="Verdana" charset="0"/>
                <a:ea typeface="Verdana" charset="0"/>
                <a:cs typeface="Verdana" charset="0"/>
              </a:rPr>
              <a:t>SB 1383: Short-Lived Climate Pollutants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475279"/>
            <a:ext cx="4576850" cy="2961222"/>
          </a:xfrm>
          <a:prstGeom prst="rect">
            <a:avLst/>
          </a:prstGeom>
        </p:spPr>
      </p:pic>
    </p:spTree>
    <p:extLst>
      <p:ext uri="{BB962C8B-B14F-4D97-AF65-F5344CB8AC3E}">
        <p14:creationId xmlns:p14="http://schemas.microsoft.com/office/powerpoint/2010/main" val="3701884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Standardized Bin Colors</a:t>
            </a:r>
          </a:p>
        </p:txBody>
      </p:sp>
      <p:pic>
        <p:nvPicPr>
          <p:cNvPr id="7" name="Picture 6">
            <a:extLst>
              <a:ext uri="{FF2B5EF4-FFF2-40B4-BE49-F238E27FC236}">
                <a16:creationId xmlns:a16="http://schemas.microsoft.com/office/drawing/2014/main" id="{B50F0182-E642-2D16-A014-F04638A01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733550"/>
            <a:ext cx="2294573" cy="2856315"/>
          </a:xfrm>
          <a:prstGeom prst="rect">
            <a:avLst/>
          </a:prstGeom>
        </p:spPr>
      </p:pic>
      <p:pic>
        <p:nvPicPr>
          <p:cNvPr id="9" name="Picture 8">
            <a:extLst>
              <a:ext uri="{FF2B5EF4-FFF2-40B4-BE49-F238E27FC236}">
                <a16:creationId xmlns:a16="http://schemas.microsoft.com/office/drawing/2014/main" id="{41952BC2-C9E3-9C02-99DA-B2E127EDD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33549"/>
            <a:ext cx="2313616" cy="2856316"/>
          </a:xfrm>
          <a:prstGeom prst="rect">
            <a:avLst/>
          </a:prstGeom>
        </p:spPr>
      </p:pic>
      <p:pic>
        <p:nvPicPr>
          <p:cNvPr id="11" name="Picture 10">
            <a:extLst>
              <a:ext uri="{FF2B5EF4-FFF2-40B4-BE49-F238E27FC236}">
                <a16:creationId xmlns:a16="http://schemas.microsoft.com/office/drawing/2014/main" id="{19D2FE23-2358-522F-FFDC-FB885093E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554" y="1733550"/>
            <a:ext cx="2294573" cy="2856315"/>
          </a:xfrm>
          <a:prstGeom prst="rect">
            <a:avLst/>
          </a:prstGeom>
        </p:spPr>
      </p:pic>
      <p:sp>
        <p:nvSpPr>
          <p:cNvPr id="12" name="TextBox 11">
            <a:extLst>
              <a:ext uri="{FF2B5EF4-FFF2-40B4-BE49-F238E27FC236}">
                <a16:creationId xmlns:a16="http://schemas.microsoft.com/office/drawing/2014/main" id="{E2E24751-03A3-CBEC-A385-E357BD336E5B}"/>
              </a:ext>
            </a:extLst>
          </p:cNvPr>
          <p:cNvSpPr txBox="1"/>
          <p:nvPr/>
        </p:nvSpPr>
        <p:spPr>
          <a:xfrm>
            <a:off x="2744690" y="1257729"/>
            <a:ext cx="2057400"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rPr>
              <a:t>Organics Only</a:t>
            </a:r>
          </a:p>
        </p:txBody>
      </p:sp>
      <p:sp>
        <p:nvSpPr>
          <p:cNvPr id="13" name="TextBox 12">
            <a:extLst>
              <a:ext uri="{FF2B5EF4-FFF2-40B4-BE49-F238E27FC236}">
                <a16:creationId xmlns:a16="http://schemas.microsoft.com/office/drawing/2014/main" id="{EAE6CC46-C0F7-FCFE-B7FE-39652110DE8D}"/>
              </a:ext>
            </a:extLst>
          </p:cNvPr>
          <p:cNvSpPr txBox="1"/>
          <p:nvPr/>
        </p:nvSpPr>
        <p:spPr>
          <a:xfrm>
            <a:off x="4776308" y="1257729"/>
            <a:ext cx="1905000"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rPr>
              <a:t>Recycling Only</a:t>
            </a:r>
          </a:p>
        </p:txBody>
      </p:sp>
      <p:sp>
        <p:nvSpPr>
          <p:cNvPr id="14" name="TextBox 13">
            <a:extLst>
              <a:ext uri="{FF2B5EF4-FFF2-40B4-BE49-F238E27FC236}">
                <a16:creationId xmlns:a16="http://schemas.microsoft.com/office/drawing/2014/main" id="{429A27BF-E53F-849A-F311-19720B991FA6}"/>
              </a:ext>
            </a:extLst>
          </p:cNvPr>
          <p:cNvSpPr txBox="1"/>
          <p:nvPr/>
        </p:nvSpPr>
        <p:spPr>
          <a:xfrm>
            <a:off x="6855975" y="1257729"/>
            <a:ext cx="1536621"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rPr>
              <a:t>Trash Only</a:t>
            </a:r>
          </a:p>
        </p:txBody>
      </p:sp>
      <p:grpSp>
        <p:nvGrpSpPr>
          <p:cNvPr id="8" name="Group 7">
            <a:extLst>
              <a:ext uri="{FF2B5EF4-FFF2-40B4-BE49-F238E27FC236}">
                <a16:creationId xmlns:a16="http://schemas.microsoft.com/office/drawing/2014/main" id="{2EA5B613-EDA3-7DAA-EA8E-15C722C9CB31}"/>
              </a:ext>
            </a:extLst>
          </p:cNvPr>
          <p:cNvGrpSpPr>
            <a:grpSpLocks noChangeAspect="1"/>
          </p:cNvGrpSpPr>
          <p:nvPr/>
        </p:nvGrpSpPr>
        <p:grpSpPr>
          <a:xfrm>
            <a:off x="467698" y="895350"/>
            <a:ext cx="1418005" cy="3877745"/>
            <a:chOff x="716437" y="1650278"/>
            <a:chExt cx="1121790" cy="3067702"/>
          </a:xfrm>
        </p:grpSpPr>
        <p:pic>
          <p:nvPicPr>
            <p:cNvPr id="10" name="Picture 9" descr="A picture containing watch&#10;&#10;Description automatically generated">
              <a:extLst>
                <a:ext uri="{FF2B5EF4-FFF2-40B4-BE49-F238E27FC236}">
                  <a16:creationId xmlns:a16="http://schemas.microsoft.com/office/drawing/2014/main" id="{A33BDC10-5B80-3318-6C36-78ACA513A1CC}"/>
                </a:ext>
              </a:extLst>
            </p:cNvPr>
            <p:cNvPicPr>
              <a:picLocks noChangeAspect="1"/>
            </p:cNvPicPr>
            <p:nvPr/>
          </p:nvPicPr>
          <p:blipFill rotWithShape="1">
            <a:blip r:embed="rId6">
              <a:extLst>
                <a:ext uri="{28A0092B-C50C-407E-A947-70E740481C1C}">
                  <a14:useLocalDpi xmlns:a14="http://schemas.microsoft.com/office/drawing/2010/main" val="0"/>
                </a:ext>
              </a:extLst>
            </a:blip>
            <a:srcRect l="34301" t="38605" r="34033" b="32299"/>
            <a:stretch/>
          </p:blipFill>
          <p:spPr>
            <a:xfrm>
              <a:off x="716437" y="3779562"/>
              <a:ext cx="1121790" cy="938418"/>
            </a:xfrm>
            <a:prstGeom prst="rect">
              <a:avLst/>
            </a:prstGeom>
          </p:spPr>
        </p:pic>
        <p:pic>
          <p:nvPicPr>
            <p:cNvPr id="15" name="Picture 14" descr="A picture containing text, purple&#10;&#10;Description automatically generated">
              <a:extLst>
                <a:ext uri="{FF2B5EF4-FFF2-40B4-BE49-F238E27FC236}">
                  <a16:creationId xmlns:a16="http://schemas.microsoft.com/office/drawing/2014/main" id="{ABA7B2B4-9A65-867E-D769-AE0DB87C61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380" t="37520" r="30770" b="26784"/>
            <a:stretch/>
          </p:blipFill>
          <p:spPr>
            <a:xfrm>
              <a:off x="716437" y="2714920"/>
              <a:ext cx="1121790" cy="938417"/>
            </a:xfrm>
            <a:prstGeom prst="rect">
              <a:avLst/>
            </a:prstGeom>
          </p:spPr>
        </p:pic>
        <p:pic>
          <p:nvPicPr>
            <p:cNvPr id="16" name="Picture 15" descr="A picture containing text, green, meter, parking&#10;&#10;Description automatically generated">
              <a:extLst>
                <a:ext uri="{FF2B5EF4-FFF2-40B4-BE49-F238E27FC236}">
                  <a16:creationId xmlns:a16="http://schemas.microsoft.com/office/drawing/2014/main" id="{316FAB42-6C86-7614-74E7-030F043E66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997" t="35197" r="28165" b="24525"/>
            <a:stretch/>
          </p:blipFill>
          <p:spPr>
            <a:xfrm>
              <a:off x="716437" y="1650278"/>
              <a:ext cx="1121790" cy="938417"/>
            </a:xfrm>
            <a:prstGeom prst="rect">
              <a:avLst/>
            </a:prstGeom>
          </p:spPr>
        </p:pic>
      </p:grpSp>
      <p:pic>
        <p:nvPicPr>
          <p:cNvPr id="17" name="Picture 16">
            <a:extLst>
              <a:ext uri="{FF2B5EF4-FFF2-40B4-BE49-F238E27FC236}">
                <a16:creationId xmlns:a16="http://schemas.microsoft.com/office/drawing/2014/main" id="{415AF99E-EC21-30A7-6141-946F469AB7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32" b="94966" l="6544" r="92785">
                        <a14:foregroundMark x1="6711" y1="33221" x2="8221" y2="27013"/>
                        <a14:foregroundMark x1="50168" y1="72819" x2="31544" y2="55369"/>
                        <a14:foregroundMark x1="73826" y1="91107" x2="38758" y2="90772"/>
                        <a14:foregroundMark x1="70302" y1="95302" x2="63087" y2="94966"/>
                        <a14:foregroundMark x1="32550" y1="70134" x2="28859" y2="69799"/>
                        <a14:foregroundMark x1="52852" y1="58725" x2="49329" y2="61745"/>
                        <a14:foregroundMark x1="31544" y1="72819" x2="27685" y2="70470"/>
                        <a14:foregroundMark x1="90101" y1="25168" x2="89094" y2="35403"/>
                        <a14:foregroundMark x1="92450" y1="33557" x2="92785" y2="35403"/>
                      </a14:backgroundRemoval>
                    </a14:imgEffect>
                  </a14:imgLayer>
                </a14:imgProps>
              </a:ext>
            </a:extLst>
          </a:blip>
          <a:stretch>
            <a:fillRect/>
          </a:stretch>
        </p:blipFill>
        <p:spPr>
          <a:xfrm>
            <a:off x="2145535" y="3257549"/>
            <a:ext cx="1332315" cy="1332315"/>
          </a:xfrm>
          <a:prstGeom prst="rect">
            <a:avLst/>
          </a:prstGeom>
        </p:spPr>
      </p:pic>
    </p:spTree>
    <p:extLst>
      <p:ext uri="{BB962C8B-B14F-4D97-AF65-F5344CB8AC3E}">
        <p14:creationId xmlns:p14="http://schemas.microsoft.com/office/powerpoint/2010/main" val="153177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Workshop Housekeeping</a:t>
            </a:r>
          </a:p>
        </p:txBody>
      </p:sp>
      <p:sp>
        <p:nvSpPr>
          <p:cNvPr id="3" name="Content Placeholder 2"/>
          <p:cNvSpPr>
            <a:spLocks noGrp="1"/>
          </p:cNvSpPr>
          <p:nvPr>
            <p:ph idx="1"/>
          </p:nvPr>
        </p:nvSpPr>
        <p:spPr>
          <a:xfrm>
            <a:off x="1066800" y="1352550"/>
            <a:ext cx="7010400" cy="3276600"/>
          </a:xfrm>
        </p:spPr>
        <p:txBody>
          <a:bodyPr>
            <a:noAutofit/>
          </a:bodyPr>
          <a:lstStyle/>
          <a:p>
            <a:pPr>
              <a:spcBef>
                <a:spcPts val="0"/>
              </a:spcBef>
            </a:pPr>
            <a:r>
              <a:rPr lang="en-US" sz="1800" dirty="0">
                <a:latin typeface="Verdana" panose="020B0604030504040204" pitchFamily="34" charset="0"/>
                <a:ea typeface="Verdana" panose="020B0604030504040204" pitchFamily="34" charset="0"/>
              </a:rPr>
              <a:t>Bathrooms are located in the main lobby, to the left</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Free coffee, tea, and water are located in the main lobby, to the right</a:t>
            </a:r>
          </a:p>
          <a:p>
            <a:pPr marL="0" indent="0">
              <a:spcBef>
                <a:spcPts val="0"/>
              </a:spcBef>
              <a:buNone/>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Please take and enjoy a free snack from the back</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There will be time for a Q &amp; A session afterwards</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Contact information for Burrtec and the City will be available at the conclusion</a:t>
            </a:r>
          </a:p>
        </p:txBody>
      </p:sp>
    </p:spTree>
    <p:extLst>
      <p:ext uri="{BB962C8B-B14F-4D97-AF65-F5344CB8AC3E}">
        <p14:creationId xmlns:p14="http://schemas.microsoft.com/office/powerpoint/2010/main" val="4177272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32" b="94966" l="6544" r="92785">
                        <a14:foregroundMark x1="6711" y1="33221" x2="8221" y2="27013"/>
                        <a14:foregroundMark x1="50168" y1="72819" x2="31544" y2="55369"/>
                        <a14:foregroundMark x1="73826" y1="91107" x2="38758" y2="90772"/>
                        <a14:foregroundMark x1="70302" y1="95302" x2="63087" y2="94966"/>
                        <a14:foregroundMark x1="32550" y1="70134" x2="28859" y2="69799"/>
                        <a14:foregroundMark x1="52852" y1="58725" x2="49329" y2="61745"/>
                        <a14:foregroundMark x1="31544" y1="72819" x2="27685" y2="70470"/>
                        <a14:foregroundMark x1="90101" y1="25168" x2="89094" y2="35403"/>
                        <a14:foregroundMark x1="92450" y1="33557" x2="92785" y2="35403"/>
                      </a14:backgroundRemoval>
                    </a14:imgEffect>
                  </a14:imgLayer>
                </a14:imgProps>
              </a:ext>
            </a:extLst>
          </a:blip>
          <a:stretch>
            <a:fillRect/>
          </a:stretch>
        </p:blipFill>
        <p:spPr>
          <a:xfrm>
            <a:off x="6172310" y="2571750"/>
            <a:ext cx="1499242" cy="1499242"/>
          </a:xfrm>
          <a:prstGeom prst="rect">
            <a:avLst/>
          </a:prstGeom>
        </p:spPr>
      </p:pic>
      <p:sp>
        <p:nvSpPr>
          <p:cNvPr id="4" name="Content Placeholder 3"/>
          <p:cNvSpPr>
            <a:spLocks noGrp="1"/>
          </p:cNvSpPr>
          <p:nvPr>
            <p:ph sz="half" idx="1"/>
          </p:nvPr>
        </p:nvSpPr>
        <p:spPr>
          <a:xfrm>
            <a:off x="457200" y="1200151"/>
            <a:ext cx="4876800" cy="1371599"/>
          </a:xfrm>
        </p:spPr>
        <p:txBody>
          <a:bodyPr>
            <a:normAutofit lnSpcReduction="10000"/>
          </a:bodyPr>
          <a:lstStyle/>
          <a:p>
            <a:pPr marL="0" indent="0">
              <a:buNone/>
            </a:pPr>
            <a:r>
              <a:rPr lang="en-US" sz="2000" b="1" dirty="0">
                <a:latin typeface="Verdana" panose="020B0604030504040204" pitchFamily="34" charset="0"/>
                <a:ea typeface="Verdana" panose="020B0604030504040204" pitchFamily="34" charset="0"/>
              </a:rPr>
              <a:t>Residential Food Waste Program</a:t>
            </a:r>
          </a:p>
          <a:p>
            <a:pPr lvl="1"/>
            <a:endParaRPr lang="en-US" sz="2000" dirty="0">
              <a:latin typeface="Verdana" panose="020B0604030504040204" pitchFamily="34" charset="0"/>
              <a:ea typeface="Verdana" panose="020B0604030504040204" pitchFamily="34" charset="0"/>
            </a:endParaRPr>
          </a:p>
          <a:p>
            <a:pPr lvl="1"/>
            <a:r>
              <a:rPr lang="en-US" sz="2000" dirty="0">
                <a:latin typeface="Verdana" panose="020B0604030504040204" pitchFamily="34" charset="0"/>
                <a:ea typeface="Verdana" panose="020B0604030504040204" pitchFamily="34" charset="0"/>
              </a:rPr>
              <a:t>Includes a Green Organics Cart</a:t>
            </a:r>
          </a:p>
        </p:txBody>
      </p:sp>
      <p:pic>
        <p:nvPicPr>
          <p:cNvPr id="6" name="Content Placeholder 5"/>
          <p:cNvPicPr>
            <a:picLocks noGrp="1" noChangeAspect="1"/>
          </p:cNvPicPr>
          <p:nvPr>
            <p:ph sz="half" idx="2"/>
          </p:nvPr>
        </p:nvPicPr>
        <p:blipFill>
          <a:blip r:embed="rId5"/>
          <a:stretch>
            <a:fillRect/>
          </a:stretch>
        </p:blipFill>
        <p:spPr>
          <a:xfrm>
            <a:off x="2188021" y="2419350"/>
            <a:ext cx="1786559" cy="2223695"/>
          </a:xfrm>
          <a:prstGeom prst="rect">
            <a:avLst/>
          </a:prstGeom>
        </p:spPr>
      </p:pic>
      <p:sp>
        <p:nvSpPr>
          <p:cNvPr id="8" name="Title 1">
            <a:extLst>
              <a:ext uri="{FF2B5EF4-FFF2-40B4-BE49-F238E27FC236}">
                <a16:creationId xmlns:a16="http://schemas.microsoft.com/office/drawing/2014/main" id="{7D51AD78-0AF0-6EB8-2400-17201802E804}"/>
              </a:ext>
            </a:extLst>
          </p:cNvPr>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Virtual Food Scraps</a:t>
            </a:r>
          </a:p>
        </p:txBody>
      </p:sp>
      <p:sp>
        <p:nvSpPr>
          <p:cNvPr id="9" name="Content Placeholder 3">
            <a:extLst>
              <a:ext uri="{FF2B5EF4-FFF2-40B4-BE49-F238E27FC236}">
                <a16:creationId xmlns:a16="http://schemas.microsoft.com/office/drawing/2014/main" id="{EF7E06FE-88B8-2377-F554-09F3CB158334}"/>
              </a:ext>
            </a:extLst>
          </p:cNvPr>
          <p:cNvSpPr txBox="1">
            <a:spLocks/>
          </p:cNvSpPr>
          <p:nvPr/>
        </p:nvSpPr>
        <p:spPr>
          <a:xfrm>
            <a:off x="4800600" y="1809750"/>
            <a:ext cx="3810000" cy="857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a:r>
              <a:rPr lang="en-US" sz="2000" dirty="0">
                <a:latin typeface="Verdana" panose="020B0604030504040204" pitchFamily="34" charset="0"/>
                <a:ea typeface="Verdana" panose="020B0604030504040204" pitchFamily="34" charset="0"/>
              </a:rPr>
              <a:t>Includes a food waste kitchen pail</a:t>
            </a:r>
          </a:p>
        </p:txBody>
      </p:sp>
    </p:spTree>
    <p:extLst>
      <p:ext uri="{BB962C8B-B14F-4D97-AF65-F5344CB8AC3E}">
        <p14:creationId xmlns:p14="http://schemas.microsoft.com/office/powerpoint/2010/main" val="294739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075" y="3714750"/>
            <a:ext cx="3371850" cy="996555"/>
          </a:xfrm>
        </p:spPr>
        <p:txBody>
          <a:bodyPr anchor="t" anchorCtr="0">
            <a:noAutofit/>
          </a:bodyPr>
          <a:lstStyle/>
          <a:p>
            <a:r>
              <a:rPr lang="en-US" sz="1800" dirty="0">
                <a:latin typeface="Verdana" panose="020B0604030504040204" pitchFamily="34" charset="0"/>
                <a:ea typeface="Verdana" panose="020B0604030504040204" pitchFamily="34" charset="0"/>
              </a:rPr>
              <a:t>Chicken Soup</a:t>
            </a:r>
            <a:br>
              <a:rPr lang="en-US" dirty="0">
                <a:latin typeface="Verdana" panose="020B0604030504040204" pitchFamily="34" charset="0"/>
                <a:ea typeface="Verdana" panose="020B0604030504040204" pitchFamily="34" charset="0"/>
              </a:rPr>
            </a:br>
            <a:r>
              <a:rPr lang="en-US" sz="1500" b="0" dirty="0">
                <a:latin typeface="Verdana" panose="020B0604030504040204" pitchFamily="34" charset="0"/>
                <a:ea typeface="Verdana" panose="020B0604030504040204" pitchFamily="34" charset="0"/>
              </a:rPr>
              <a:t>   - Ingredients for Chicken Soup</a:t>
            </a:r>
            <a:br>
              <a:rPr lang="en-US" sz="1500" b="0" dirty="0">
                <a:latin typeface="Verdana" panose="020B0604030504040204" pitchFamily="34" charset="0"/>
                <a:ea typeface="Verdana" panose="020B0604030504040204" pitchFamily="34" charset="0"/>
              </a:rPr>
            </a:br>
            <a:r>
              <a:rPr lang="en-US" sz="1500" b="0" dirty="0">
                <a:latin typeface="Verdana" panose="020B0604030504040204" pitchFamily="34" charset="0"/>
                <a:ea typeface="Verdana" panose="020B0604030504040204" pitchFamily="34" charset="0"/>
              </a:rPr>
              <a:t>   - Food prepping and chopping</a:t>
            </a:r>
          </a:p>
        </p:txBody>
      </p:sp>
      <p:sp>
        <p:nvSpPr>
          <p:cNvPr id="5" name="Title 1">
            <a:extLst>
              <a:ext uri="{FF2B5EF4-FFF2-40B4-BE49-F238E27FC236}">
                <a16:creationId xmlns:a16="http://schemas.microsoft.com/office/drawing/2014/main" id="{2551A1AD-461B-2746-A0E2-DB8B4BD66562}"/>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Virtual Food Scraps</a:t>
            </a:r>
          </a:p>
        </p:txBody>
      </p:sp>
      <p:pic>
        <p:nvPicPr>
          <p:cNvPr id="4" name="Picture 3" descr="A collage of food&#10;&#10;Description automatically generated with low confidence">
            <a:extLst>
              <a:ext uri="{FF2B5EF4-FFF2-40B4-BE49-F238E27FC236}">
                <a16:creationId xmlns:a16="http://schemas.microsoft.com/office/drawing/2014/main" id="{47018904-5C9B-CB07-92A8-0FB570477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109824"/>
            <a:ext cx="3657600" cy="2436607"/>
          </a:xfrm>
          <a:prstGeom prst="rect">
            <a:avLst/>
          </a:prstGeom>
        </p:spPr>
      </p:pic>
    </p:spTree>
    <p:extLst>
      <p:ext uri="{BB962C8B-B14F-4D97-AF65-F5344CB8AC3E}">
        <p14:creationId xmlns:p14="http://schemas.microsoft.com/office/powerpoint/2010/main" val="4143268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28906" r="28906"/>
          <a:stretch>
            <a:fillRect/>
          </a:stretch>
        </p:blipFill>
        <p:spPr>
          <a:xfrm rot="5400000">
            <a:off x="3216325" y="123154"/>
            <a:ext cx="2635150" cy="4684712"/>
          </a:xfrm>
        </p:spPr>
      </p:pic>
      <p:sp>
        <p:nvSpPr>
          <p:cNvPr id="7" name="Text Placeholder 6"/>
          <p:cNvSpPr>
            <a:spLocks noGrp="1"/>
          </p:cNvSpPr>
          <p:nvPr>
            <p:ph type="body" sz="half" idx="2"/>
          </p:nvPr>
        </p:nvSpPr>
        <p:spPr>
          <a:xfrm>
            <a:off x="2191544" y="3943350"/>
            <a:ext cx="4760912" cy="603647"/>
          </a:xfrm>
        </p:spPr>
        <p:txBody>
          <a:bodyPr>
            <a:noAutofit/>
          </a:bodyPr>
          <a:lstStyle/>
          <a:p>
            <a:r>
              <a:rPr lang="en-US" sz="1800" dirty="0">
                <a:latin typeface="Verdana" panose="020B0604030504040204" pitchFamily="34" charset="0"/>
                <a:ea typeface="Verdana" panose="020B0604030504040204" pitchFamily="34" charset="0"/>
              </a:rPr>
              <a:t>Banana Peels, Chicken Bones, Cilantro, Potato Peels, Shallots, Onions, Garlic</a:t>
            </a:r>
          </a:p>
        </p:txBody>
      </p:sp>
      <p:sp>
        <p:nvSpPr>
          <p:cNvPr id="6" name="Title 1">
            <a:extLst>
              <a:ext uri="{FF2B5EF4-FFF2-40B4-BE49-F238E27FC236}">
                <a16:creationId xmlns:a16="http://schemas.microsoft.com/office/drawing/2014/main" id="{81D25E27-64B4-FC0D-4BC1-E502AF18F41E}"/>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Food Scraps</a:t>
            </a:r>
          </a:p>
        </p:txBody>
      </p:sp>
    </p:spTree>
    <p:extLst>
      <p:ext uri="{BB962C8B-B14F-4D97-AF65-F5344CB8AC3E}">
        <p14:creationId xmlns:p14="http://schemas.microsoft.com/office/powerpoint/2010/main" val="2121295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461" b="12461"/>
          <a:stretch>
            <a:fillRect/>
          </a:stretch>
        </p:blipFill>
        <p:spPr>
          <a:xfrm>
            <a:off x="2119527" y="1123950"/>
            <a:ext cx="4989512" cy="2806601"/>
          </a:xfrm>
        </p:spPr>
      </p:pic>
      <p:sp>
        <p:nvSpPr>
          <p:cNvPr id="6" name="Title 1">
            <a:extLst>
              <a:ext uri="{FF2B5EF4-FFF2-40B4-BE49-F238E27FC236}">
                <a16:creationId xmlns:a16="http://schemas.microsoft.com/office/drawing/2014/main" id="{55592847-81D3-D335-658C-EF7AA0080443}"/>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Food Scraps</a:t>
            </a:r>
          </a:p>
        </p:txBody>
      </p:sp>
      <p:sp>
        <p:nvSpPr>
          <p:cNvPr id="10" name="Text Placeholder 6">
            <a:extLst>
              <a:ext uri="{FF2B5EF4-FFF2-40B4-BE49-F238E27FC236}">
                <a16:creationId xmlns:a16="http://schemas.microsoft.com/office/drawing/2014/main" id="{E108C05A-9D49-A95C-5507-9EC6B54CDF2D}"/>
              </a:ext>
            </a:extLst>
          </p:cNvPr>
          <p:cNvSpPr>
            <a:spLocks noGrp="1"/>
          </p:cNvSpPr>
          <p:nvPr>
            <p:ph type="body" sz="half" idx="2"/>
          </p:nvPr>
        </p:nvSpPr>
        <p:spPr>
          <a:xfrm>
            <a:off x="2052455" y="4171950"/>
            <a:ext cx="5123656" cy="603647"/>
          </a:xfrm>
        </p:spPr>
        <p:txBody>
          <a:bodyPr>
            <a:noAutofit/>
          </a:bodyPr>
          <a:lstStyle/>
          <a:p>
            <a:pPr algn="ctr"/>
            <a:r>
              <a:rPr lang="en-US" sz="1800" dirty="0">
                <a:latin typeface="Verdana" panose="020B0604030504040204" pitchFamily="34" charset="0"/>
                <a:ea typeface="Verdana" panose="020B0604030504040204" pitchFamily="34" charset="0"/>
              </a:rPr>
              <a:t>Empty ingredients into a lined kitchen pail (a clear plastic bag is preferred)</a:t>
            </a:r>
          </a:p>
        </p:txBody>
      </p:sp>
    </p:spTree>
    <p:extLst>
      <p:ext uri="{BB962C8B-B14F-4D97-AF65-F5344CB8AC3E}">
        <p14:creationId xmlns:p14="http://schemas.microsoft.com/office/powerpoint/2010/main" val="2977453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500" b="12500"/>
          <a:stretch>
            <a:fillRect/>
          </a:stretch>
        </p:blipFill>
        <p:spPr>
          <a:xfrm>
            <a:off x="1894194" y="1017413"/>
            <a:ext cx="5218112" cy="2935188"/>
          </a:xfrm>
        </p:spPr>
      </p:pic>
      <p:sp>
        <p:nvSpPr>
          <p:cNvPr id="9" name="Title 1">
            <a:extLst>
              <a:ext uri="{FF2B5EF4-FFF2-40B4-BE49-F238E27FC236}">
                <a16:creationId xmlns:a16="http://schemas.microsoft.com/office/drawing/2014/main" id="{F0BE1289-D07B-E846-64B6-E2D09BB88DEC}"/>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Food Scraps</a:t>
            </a:r>
          </a:p>
        </p:txBody>
      </p:sp>
      <p:sp>
        <p:nvSpPr>
          <p:cNvPr id="13" name="Text Placeholder 6">
            <a:extLst>
              <a:ext uri="{FF2B5EF4-FFF2-40B4-BE49-F238E27FC236}">
                <a16:creationId xmlns:a16="http://schemas.microsoft.com/office/drawing/2014/main" id="{DC79E2CB-AA7B-C07B-6705-EC73309E4C5C}"/>
              </a:ext>
            </a:extLst>
          </p:cNvPr>
          <p:cNvSpPr>
            <a:spLocks noGrp="1"/>
          </p:cNvSpPr>
          <p:nvPr>
            <p:ph type="body" sz="half" idx="2"/>
          </p:nvPr>
        </p:nvSpPr>
        <p:spPr>
          <a:xfrm>
            <a:off x="1445327" y="4149969"/>
            <a:ext cx="6253345" cy="857250"/>
          </a:xfrm>
        </p:spPr>
        <p:txBody>
          <a:bodyPr>
            <a:noAutofit/>
          </a:bodyPr>
          <a:lstStyle/>
          <a:p>
            <a:r>
              <a:rPr lang="en-US" sz="1800" dirty="0">
                <a:latin typeface="Verdana" panose="020B0604030504040204" pitchFamily="34" charset="0"/>
                <a:ea typeface="Verdana" panose="020B0604030504040204" pitchFamily="34" charset="0"/>
              </a:rPr>
              <a:t>Empty kitchen pail bag into your Green organics bin</a:t>
            </a:r>
          </a:p>
          <a:p>
            <a:pPr algn="ctr"/>
            <a:r>
              <a:rPr lang="en-US" sz="1700" b="1" dirty="0">
                <a:latin typeface="Verdana" panose="020B0604030504040204" pitchFamily="34" charset="0"/>
                <a:ea typeface="Verdana" panose="020B0604030504040204" pitchFamily="34" charset="0"/>
              </a:rPr>
              <a:t>You are now an expert – High Five!</a:t>
            </a:r>
          </a:p>
        </p:txBody>
      </p:sp>
    </p:spTree>
    <p:extLst>
      <p:ext uri="{BB962C8B-B14F-4D97-AF65-F5344CB8AC3E}">
        <p14:creationId xmlns:p14="http://schemas.microsoft.com/office/powerpoint/2010/main" val="4060177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2386A1-2D47-A78B-594C-806F1C889BA0}"/>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Organics Recycling Education</a:t>
            </a:r>
          </a:p>
        </p:txBody>
      </p:sp>
      <p:pic>
        <p:nvPicPr>
          <p:cNvPr id="4" name="Picture 3" descr="Graphical user interface, website&#10;&#10;Description automatically generated with medium confidence">
            <a:extLst>
              <a:ext uri="{FF2B5EF4-FFF2-40B4-BE49-F238E27FC236}">
                <a16:creationId xmlns:a16="http://schemas.microsoft.com/office/drawing/2014/main" id="{05729420-0417-B740-8F2E-1909D1C00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22" y="967833"/>
            <a:ext cx="1524000" cy="3957402"/>
          </a:xfrm>
          <a:prstGeom prst="rect">
            <a:avLst/>
          </a:prstGeom>
          <a:ln w="6350">
            <a:solidFill>
              <a:schemeClr val="bg1"/>
            </a:solidFill>
          </a:ln>
        </p:spPr>
      </p:pic>
      <p:pic>
        <p:nvPicPr>
          <p:cNvPr id="6" name="Picture 5" descr="A picture containing company name&#10;&#10;Description automatically generated">
            <a:extLst>
              <a:ext uri="{FF2B5EF4-FFF2-40B4-BE49-F238E27FC236}">
                <a16:creationId xmlns:a16="http://schemas.microsoft.com/office/drawing/2014/main" id="{C080937A-21D3-5F88-68EC-7299155AA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9551">
            <a:off x="2273140" y="1735010"/>
            <a:ext cx="2395101" cy="3099542"/>
          </a:xfrm>
          <a:prstGeom prst="rect">
            <a:avLst/>
          </a:prstGeom>
          <a:ln w="6350">
            <a:solidFill>
              <a:schemeClr val="bg1"/>
            </a:solidFill>
          </a:ln>
        </p:spPr>
      </p:pic>
      <p:pic>
        <p:nvPicPr>
          <p:cNvPr id="9" name="Picture 8" descr="A picture containing timeline&#10;&#10;Description automatically generated">
            <a:extLst>
              <a:ext uri="{FF2B5EF4-FFF2-40B4-BE49-F238E27FC236}">
                <a16:creationId xmlns:a16="http://schemas.microsoft.com/office/drawing/2014/main" id="{0F416C18-6ACD-07FA-9E44-85EFC44B04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8540">
            <a:off x="3650831" y="1516358"/>
            <a:ext cx="2379342" cy="3079148"/>
          </a:xfrm>
          <a:prstGeom prst="rect">
            <a:avLst/>
          </a:prstGeom>
          <a:ln w="6350">
            <a:solidFill>
              <a:schemeClr val="bg1"/>
            </a:solidFill>
          </a:ln>
        </p:spPr>
      </p:pic>
      <p:pic>
        <p:nvPicPr>
          <p:cNvPr id="10" name="Picture 9" descr="A picture containing graphical user interface&#10;&#10;Description automatically generated">
            <a:extLst>
              <a:ext uri="{FF2B5EF4-FFF2-40B4-BE49-F238E27FC236}">
                <a16:creationId xmlns:a16="http://schemas.microsoft.com/office/drawing/2014/main" id="{0DBB2F05-3F8D-5700-2CD3-8FB3B81513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7460">
            <a:off x="5038810" y="1293041"/>
            <a:ext cx="2393410" cy="3097354"/>
          </a:xfrm>
          <a:prstGeom prst="rect">
            <a:avLst/>
          </a:prstGeom>
          <a:ln w="6350">
            <a:solidFill>
              <a:schemeClr val="bg1"/>
            </a:solidFill>
          </a:ln>
        </p:spPr>
      </p:pic>
      <p:pic>
        <p:nvPicPr>
          <p:cNvPr id="11" name="Picture 10" descr="A picture containing text&#10;&#10;Description automatically generated">
            <a:extLst>
              <a:ext uri="{FF2B5EF4-FFF2-40B4-BE49-F238E27FC236}">
                <a16:creationId xmlns:a16="http://schemas.microsoft.com/office/drawing/2014/main" id="{8C033B4B-6C2D-123F-F1C5-87FA04603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8567">
            <a:off x="6265582" y="1068831"/>
            <a:ext cx="2387840" cy="3090145"/>
          </a:xfrm>
          <a:prstGeom prst="rect">
            <a:avLst/>
          </a:prstGeom>
          <a:ln w="6350">
            <a:solidFill>
              <a:schemeClr val="bg1"/>
            </a:solidFill>
          </a:ln>
        </p:spPr>
      </p:pic>
    </p:spTree>
    <p:extLst>
      <p:ext uri="{BB962C8B-B14F-4D97-AF65-F5344CB8AC3E}">
        <p14:creationId xmlns:p14="http://schemas.microsoft.com/office/powerpoint/2010/main" val="416745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352552" y="1444210"/>
            <a:ext cx="4164645"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Verdana" panose="020B0604030504040204" pitchFamily="34" charset="0"/>
                <a:ea typeface="Verdana" panose="020B0604030504040204" pitchFamily="34" charset="0"/>
              </a:rPr>
              <a:t>November 1, 2022!</a:t>
            </a:r>
          </a:p>
        </p:txBody>
      </p:sp>
      <p:sp>
        <p:nvSpPr>
          <p:cNvPr id="15" name="Title 1">
            <a:extLst>
              <a:ext uri="{FF2B5EF4-FFF2-40B4-BE49-F238E27FC236}">
                <a16:creationId xmlns:a16="http://schemas.microsoft.com/office/drawing/2014/main" id="{00B934B3-2854-B317-92FA-1E4395F6A8D2}"/>
              </a:ext>
            </a:extLst>
          </p:cNvPr>
          <p:cNvSpPr>
            <a:spLocks noGrp="1"/>
          </p:cNvSpPr>
          <p:nvPr>
            <p:ph type="title"/>
          </p:nvPr>
        </p:nvSpPr>
        <p:spPr>
          <a:xfrm>
            <a:off x="0" y="209550"/>
            <a:ext cx="9144000" cy="857250"/>
          </a:xfrm>
        </p:spPr>
        <p:txBody>
          <a:bodyPr>
            <a:noAutofit/>
          </a:bodyPr>
          <a:lstStyle/>
          <a:p>
            <a:r>
              <a:rPr lang="en-US" sz="2600" b="1" dirty="0">
                <a:latin typeface="Verdana" charset="0"/>
                <a:ea typeface="Verdana" charset="0"/>
                <a:cs typeface="Verdana" charset="0"/>
              </a:rPr>
              <a:t>SB 1383 La Quinta Residents                     Implementation Timeline</a:t>
            </a:r>
          </a:p>
        </p:txBody>
      </p:sp>
      <p:cxnSp>
        <p:nvCxnSpPr>
          <p:cNvPr id="17" name="Straight Connector 16">
            <a:extLst>
              <a:ext uri="{FF2B5EF4-FFF2-40B4-BE49-F238E27FC236}">
                <a16:creationId xmlns:a16="http://schemas.microsoft.com/office/drawing/2014/main" id="{A826F62B-6217-EC9B-2F4D-3956B5D97BA3}"/>
              </a:ext>
            </a:extLst>
          </p:cNvPr>
          <p:cNvCxnSpPr>
            <a:cxnSpLocks/>
          </p:cNvCxnSpPr>
          <p:nvPr/>
        </p:nvCxnSpPr>
        <p:spPr>
          <a:xfrm>
            <a:off x="304800" y="2956163"/>
            <a:ext cx="6324600" cy="1"/>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8D0BF5D-B527-3873-98A9-9527CFF361C1}"/>
              </a:ext>
            </a:extLst>
          </p:cNvPr>
          <p:cNvGrpSpPr/>
          <p:nvPr/>
        </p:nvGrpSpPr>
        <p:grpSpPr>
          <a:xfrm>
            <a:off x="6553200" y="1838773"/>
            <a:ext cx="1447627" cy="2234781"/>
            <a:chOff x="9213706" y="2086698"/>
            <a:chExt cx="1447627" cy="2234781"/>
          </a:xfrm>
        </p:grpSpPr>
        <p:cxnSp>
          <p:nvCxnSpPr>
            <p:cNvPr id="20" name="Straight Connector 19">
              <a:extLst>
                <a:ext uri="{FF2B5EF4-FFF2-40B4-BE49-F238E27FC236}">
                  <a16:creationId xmlns:a16="http://schemas.microsoft.com/office/drawing/2014/main" id="{2543B6E3-08B3-7860-3FF5-D27EC1047476}"/>
                </a:ext>
              </a:extLst>
            </p:cNvPr>
            <p:cNvCxnSpPr/>
            <p:nvPr/>
          </p:nvCxnSpPr>
          <p:spPr>
            <a:xfrm>
              <a:off x="9213706" y="2086698"/>
              <a:ext cx="1429521" cy="0"/>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A81D13-61E3-4AD5-4108-4DC9D58B7213}"/>
                </a:ext>
              </a:extLst>
            </p:cNvPr>
            <p:cNvCxnSpPr/>
            <p:nvPr/>
          </p:nvCxnSpPr>
          <p:spPr>
            <a:xfrm>
              <a:off x="9231812" y="4258849"/>
              <a:ext cx="1429521" cy="0"/>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361646-F35B-C453-7C94-9C446E22896E}"/>
                </a:ext>
              </a:extLst>
            </p:cNvPr>
            <p:cNvCxnSpPr/>
            <p:nvPr/>
          </p:nvCxnSpPr>
          <p:spPr>
            <a:xfrm>
              <a:off x="9281786" y="2086698"/>
              <a:ext cx="0" cy="2234781"/>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D6311A9-6CD6-10E3-2019-68623385E512}"/>
              </a:ext>
            </a:extLst>
          </p:cNvPr>
          <p:cNvGrpSpPr>
            <a:grpSpLocks noChangeAspect="1"/>
          </p:cNvGrpSpPr>
          <p:nvPr/>
        </p:nvGrpSpPr>
        <p:grpSpPr>
          <a:xfrm>
            <a:off x="713536" y="2431529"/>
            <a:ext cx="1055649" cy="1055649"/>
            <a:chOff x="921334" y="2274588"/>
            <a:chExt cx="1352811" cy="1352811"/>
          </a:xfrm>
        </p:grpSpPr>
        <p:sp>
          <p:nvSpPr>
            <p:cNvPr id="28" name="Oval 27">
              <a:extLst>
                <a:ext uri="{FF2B5EF4-FFF2-40B4-BE49-F238E27FC236}">
                  <a16:creationId xmlns:a16="http://schemas.microsoft.com/office/drawing/2014/main" id="{520B1421-A9B6-B756-0B51-2223598250FE}"/>
                </a:ext>
              </a:extLst>
            </p:cNvPr>
            <p:cNvSpPr/>
            <p:nvPr/>
          </p:nvSpPr>
          <p:spPr>
            <a:xfrm>
              <a:off x="921334"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Icon&#10;&#10;Description automatically generated">
              <a:extLst>
                <a:ext uri="{FF2B5EF4-FFF2-40B4-BE49-F238E27FC236}">
                  <a16:creationId xmlns:a16="http://schemas.microsoft.com/office/drawing/2014/main" id="{AE841380-FF7E-07E3-2BAB-FDC437D2A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3" y="2407254"/>
              <a:ext cx="985669" cy="985669"/>
            </a:xfrm>
            <a:prstGeom prst="rect">
              <a:avLst/>
            </a:prstGeom>
          </p:spPr>
        </p:pic>
      </p:grpSp>
      <p:grpSp>
        <p:nvGrpSpPr>
          <p:cNvPr id="30" name="Group 29">
            <a:extLst>
              <a:ext uri="{FF2B5EF4-FFF2-40B4-BE49-F238E27FC236}">
                <a16:creationId xmlns:a16="http://schemas.microsoft.com/office/drawing/2014/main" id="{B750719E-7493-AEE1-7D2E-A41C3648F2AC}"/>
              </a:ext>
            </a:extLst>
          </p:cNvPr>
          <p:cNvGrpSpPr>
            <a:grpSpLocks noChangeAspect="1"/>
          </p:cNvGrpSpPr>
          <p:nvPr/>
        </p:nvGrpSpPr>
        <p:grpSpPr>
          <a:xfrm>
            <a:off x="2907544" y="2431529"/>
            <a:ext cx="1055649" cy="1055649"/>
            <a:chOff x="3650661" y="2274588"/>
            <a:chExt cx="1352811" cy="1352811"/>
          </a:xfrm>
        </p:grpSpPr>
        <p:sp>
          <p:nvSpPr>
            <p:cNvPr id="31" name="Oval 30">
              <a:extLst>
                <a:ext uri="{FF2B5EF4-FFF2-40B4-BE49-F238E27FC236}">
                  <a16:creationId xmlns:a16="http://schemas.microsoft.com/office/drawing/2014/main" id="{8D802121-D535-4932-B398-A2BC557C496C}"/>
                </a:ext>
              </a:extLst>
            </p:cNvPr>
            <p:cNvSpPr/>
            <p:nvPr/>
          </p:nvSpPr>
          <p:spPr>
            <a:xfrm>
              <a:off x="3650661"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Icon&#10;&#10;Description automatically generated">
              <a:extLst>
                <a:ext uri="{FF2B5EF4-FFF2-40B4-BE49-F238E27FC236}">
                  <a16:creationId xmlns:a16="http://schemas.microsoft.com/office/drawing/2014/main" id="{D3A82227-B18B-49AD-647F-9D6200BE88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847" y="2368105"/>
              <a:ext cx="1089176" cy="1089176"/>
            </a:xfrm>
            <a:prstGeom prst="rect">
              <a:avLst/>
            </a:prstGeom>
          </p:spPr>
        </p:pic>
      </p:grpSp>
      <p:grpSp>
        <p:nvGrpSpPr>
          <p:cNvPr id="33" name="Group 32">
            <a:extLst>
              <a:ext uri="{FF2B5EF4-FFF2-40B4-BE49-F238E27FC236}">
                <a16:creationId xmlns:a16="http://schemas.microsoft.com/office/drawing/2014/main" id="{D5AB9284-6E5A-83D5-BF09-A7366E4EFB73}"/>
              </a:ext>
            </a:extLst>
          </p:cNvPr>
          <p:cNvGrpSpPr>
            <a:grpSpLocks noChangeAspect="1"/>
          </p:cNvGrpSpPr>
          <p:nvPr/>
        </p:nvGrpSpPr>
        <p:grpSpPr>
          <a:xfrm>
            <a:off x="5097606" y="2395999"/>
            <a:ext cx="1055648" cy="1055648"/>
            <a:chOff x="6399999" y="2274588"/>
            <a:chExt cx="1352811" cy="1352811"/>
          </a:xfrm>
        </p:grpSpPr>
        <p:sp>
          <p:nvSpPr>
            <p:cNvPr id="34" name="Oval 33">
              <a:extLst>
                <a:ext uri="{FF2B5EF4-FFF2-40B4-BE49-F238E27FC236}">
                  <a16:creationId xmlns:a16="http://schemas.microsoft.com/office/drawing/2014/main" id="{260FFC2E-829E-5692-2FFD-F80831EB3D36}"/>
                </a:ext>
              </a:extLst>
            </p:cNvPr>
            <p:cNvSpPr/>
            <p:nvPr/>
          </p:nvSpPr>
          <p:spPr>
            <a:xfrm>
              <a:off x="6399999"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on&#10;&#10;Description automatically generated">
              <a:extLst>
                <a:ext uri="{FF2B5EF4-FFF2-40B4-BE49-F238E27FC236}">
                  <a16:creationId xmlns:a16="http://schemas.microsoft.com/office/drawing/2014/main" id="{82716691-4FA6-460D-222E-6B1F93FB4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242" y="2492679"/>
              <a:ext cx="936321" cy="936321"/>
            </a:xfrm>
            <a:prstGeom prst="rect">
              <a:avLst/>
            </a:prstGeom>
          </p:spPr>
        </p:pic>
      </p:grpSp>
      <p:grpSp>
        <p:nvGrpSpPr>
          <p:cNvPr id="39" name="Group 38">
            <a:extLst>
              <a:ext uri="{FF2B5EF4-FFF2-40B4-BE49-F238E27FC236}">
                <a16:creationId xmlns:a16="http://schemas.microsoft.com/office/drawing/2014/main" id="{9285C6A5-EB76-2C11-65A9-0D32F3BAD782}"/>
              </a:ext>
            </a:extLst>
          </p:cNvPr>
          <p:cNvGrpSpPr>
            <a:grpSpLocks noChangeAspect="1"/>
          </p:cNvGrpSpPr>
          <p:nvPr/>
        </p:nvGrpSpPr>
        <p:grpSpPr>
          <a:xfrm>
            <a:off x="7267960" y="1196248"/>
            <a:ext cx="1055649" cy="1055649"/>
            <a:chOff x="3650661" y="2274588"/>
            <a:chExt cx="1352811" cy="1352811"/>
          </a:xfrm>
        </p:grpSpPr>
        <p:sp>
          <p:nvSpPr>
            <p:cNvPr id="40" name="Oval 39">
              <a:extLst>
                <a:ext uri="{FF2B5EF4-FFF2-40B4-BE49-F238E27FC236}">
                  <a16:creationId xmlns:a16="http://schemas.microsoft.com/office/drawing/2014/main" id="{53F51ED2-373F-7ED2-1DE7-6E92FFFE395C}"/>
                </a:ext>
              </a:extLst>
            </p:cNvPr>
            <p:cNvSpPr/>
            <p:nvPr/>
          </p:nvSpPr>
          <p:spPr>
            <a:xfrm>
              <a:off x="3650661"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Icon&#10;&#10;Description automatically generated">
              <a:extLst>
                <a:ext uri="{FF2B5EF4-FFF2-40B4-BE49-F238E27FC236}">
                  <a16:creationId xmlns:a16="http://schemas.microsoft.com/office/drawing/2014/main" id="{E1A8130A-672D-F9E3-9E93-F27707D56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847" y="2368105"/>
              <a:ext cx="1089176" cy="1089176"/>
            </a:xfrm>
            <a:prstGeom prst="rect">
              <a:avLst/>
            </a:prstGeom>
          </p:spPr>
        </p:pic>
      </p:grpSp>
      <p:grpSp>
        <p:nvGrpSpPr>
          <p:cNvPr id="42" name="Group 41">
            <a:extLst>
              <a:ext uri="{FF2B5EF4-FFF2-40B4-BE49-F238E27FC236}">
                <a16:creationId xmlns:a16="http://schemas.microsoft.com/office/drawing/2014/main" id="{5F0416DC-5288-01D6-F346-FBDBD7F44E65}"/>
              </a:ext>
            </a:extLst>
          </p:cNvPr>
          <p:cNvGrpSpPr>
            <a:grpSpLocks noChangeAspect="1"/>
          </p:cNvGrpSpPr>
          <p:nvPr/>
        </p:nvGrpSpPr>
        <p:grpSpPr>
          <a:xfrm>
            <a:off x="7273139" y="3267042"/>
            <a:ext cx="1058603" cy="1058603"/>
            <a:chOff x="10151948" y="3670559"/>
            <a:chExt cx="1118718" cy="1118718"/>
          </a:xfrm>
        </p:grpSpPr>
        <p:sp>
          <p:nvSpPr>
            <p:cNvPr id="43" name="Oval 42">
              <a:extLst>
                <a:ext uri="{FF2B5EF4-FFF2-40B4-BE49-F238E27FC236}">
                  <a16:creationId xmlns:a16="http://schemas.microsoft.com/office/drawing/2014/main" id="{3FDE5068-0514-E2CE-C9CA-A39FA4A63158}"/>
                </a:ext>
              </a:extLst>
            </p:cNvPr>
            <p:cNvSpPr/>
            <p:nvPr/>
          </p:nvSpPr>
          <p:spPr>
            <a:xfrm>
              <a:off x="10151948" y="3670559"/>
              <a:ext cx="1118718" cy="1118718"/>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Icon&#10;&#10;Description automatically generated">
              <a:extLst>
                <a:ext uri="{FF2B5EF4-FFF2-40B4-BE49-F238E27FC236}">
                  <a16:creationId xmlns:a16="http://schemas.microsoft.com/office/drawing/2014/main" id="{1D35B2CA-4DBD-0F29-63AF-1915F738B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3714" y="3868104"/>
              <a:ext cx="769658" cy="769658"/>
            </a:xfrm>
            <a:prstGeom prst="rect">
              <a:avLst/>
            </a:prstGeom>
          </p:spPr>
        </p:pic>
      </p:grpSp>
      <p:sp>
        <p:nvSpPr>
          <p:cNvPr id="45" name="TextBox 44">
            <a:extLst>
              <a:ext uri="{FF2B5EF4-FFF2-40B4-BE49-F238E27FC236}">
                <a16:creationId xmlns:a16="http://schemas.microsoft.com/office/drawing/2014/main" id="{74E1B7AC-370C-CCCE-EC35-31087439CCC2}"/>
              </a:ext>
            </a:extLst>
          </p:cNvPr>
          <p:cNvSpPr txBox="1"/>
          <p:nvPr/>
        </p:nvSpPr>
        <p:spPr>
          <a:xfrm>
            <a:off x="496504" y="3603789"/>
            <a:ext cx="1496088" cy="1015663"/>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with existing green waste cart will begin Food Scraps!</a:t>
            </a:r>
          </a:p>
        </p:txBody>
      </p:sp>
      <p:sp>
        <p:nvSpPr>
          <p:cNvPr id="46" name="TextBox 45">
            <a:extLst>
              <a:ext uri="{FF2B5EF4-FFF2-40B4-BE49-F238E27FC236}">
                <a16:creationId xmlns:a16="http://schemas.microsoft.com/office/drawing/2014/main" id="{11761BBE-E875-7C30-0885-DA6DB9028E34}"/>
              </a:ext>
            </a:extLst>
          </p:cNvPr>
          <p:cNvSpPr txBox="1"/>
          <p:nvPr/>
        </p:nvSpPr>
        <p:spPr>
          <a:xfrm>
            <a:off x="2351407" y="3603789"/>
            <a:ext cx="2147741" cy="907941"/>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Education and Outreach began fall of 2021</a:t>
            </a:r>
          </a:p>
          <a:p>
            <a:pPr algn="ctr">
              <a:spcAft>
                <a:spcPts val="600"/>
              </a:spcAft>
            </a:pPr>
            <a:r>
              <a:rPr lang="en-US" sz="1200" dirty="0">
                <a:latin typeface="Verdana" panose="020B0604030504040204" pitchFamily="34" charset="0"/>
                <a:ea typeface="Verdana" panose="020B0604030504040204" pitchFamily="34" charset="0"/>
              </a:rPr>
              <a:t>(Webinars, GEM Ads, Radio, and Events!)</a:t>
            </a:r>
          </a:p>
        </p:txBody>
      </p:sp>
      <p:sp>
        <p:nvSpPr>
          <p:cNvPr id="47" name="TextBox 46">
            <a:extLst>
              <a:ext uri="{FF2B5EF4-FFF2-40B4-BE49-F238E27FC236}">
                <a16:creationId xmlns:a16="http://schemas.microsoft.com/office/drawing/2014/main" id="{54F06667-731D-69D0-F3F3-97F8B0343153}"/>
              </a:ext>
            </a:extLst>
          </p:cNvPr>
          <p:cNvSpPr txBox="1"/>
          <p:nvPr/>
        </p:nvSpPr>
        <p:spPr>
          <a:xfrm>
            <a:off x="4758928" y="3603789"/>
            <a:ext cx="1715720" cy="646331"/>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received letters by U.S. Mail around October 1st </a:t>
            </a:r>
          </a:p>
        </p:txBody>
      </p:sp>
      <p:sp>
        <p:nvSpPr>
          <p:cNvPr id="48" name="TextBox 47">
            <a:extLst>
              <a:ext uri="{FF2B5EF4-FFF2-40B4-BE49-F238E27FC236}">
                <a16:creationId xmlns:a16="http://schemas.microsoft.com/office/drawing/2014/main" id="{897089A0-237A-9F03-C4F3-3933FB46BD2A}"/>
              </a:ext>
            </a:extLst>
          </p:cNvPr>
          <p:cNvSpPr txBox="1"/>
          <p:nvPr/>
        </p:nvSpPr>
        <p:spPr>
          <a:xfrm>
            <a:off x="6853344" y="2348926"/>
            <a:ext cx="1883894" cy="461665"/>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received New Program Flyer</a:t>
            </a:r>
          </a:p>
        </p:txBody>
      </p:sp>
      <p:sp>
        <p:nvSpPr>
          <p:cNvPr id="49" name="TextBox 48">
            <a:extLst>
              <a:ext uri="{FF2B5EF4-FFF2-40B4-BE49-F238E27FC236}">
                <a16:creationId xmlns:a16="http://schemas.microsoft.com/office/drawing/2014/main" id="{78D2E588-97ED-1104-D39F-0EFE8B8438DB}"/>
              </a:ext>
            </a:extLst>
          </p:cNvPr>
          <p:cNvSpPr txBox="1"/>
          <p:nvPr/>
        </p:nvSpPr>
        <p:spPr>
          <a:xfrm>
            <a:off x="6713815" y="4369202"/>
            <a:ext cx="2177250" cy="461665"/>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have Organics Program Equipment</a:t>
            </a:r>
          </a:p>
        </p:txBody>
      </p:sp>
    </p:spTree>
    <p:extLst>
      <p:ext uri="{BB962C8B-B14F-4D97-AF65-F5344CB8AC3E}">
        <p14:creationId xmlns:p14="http://schemas.microsoft.com/office/powerpoint/2010/main" val="10352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par>
                                <p:cTn id="12" presetID="8" presetClass="emph" presetSubtype="0" fill="hold" nodeType="withEffect">
                                  <p:stCondLst>
                                    <p:cond delay="0"/>
                                  </p:stCondLst>
                                  <p:childTnLst>
                                    <p:animRot by="21600000">
                                      <p:cBhvr>
                                        <p:cTn id="13" dur="500" fill="hold"/>
                                        <p:tgtEl>
                                          <p:spTgt spid="27"/>
                                        </p:tgtEl>
                                        <p:attrNameLst>
                                          <p:attrName>r</p:attrName>
                                        </p:attrNameLst>
                                      </p:cBhvr>
                                    </p:animRot>
                                  </p:childTnLst>
                                </p:cTn>
                              </p:par>
                              <p:par>
                                <p:cTn id="14" presetID="8" presetClass="emph" presetSubtype="0" fill="hold" nodeType="withEffect">
                                  <p:stCondLst>
                                    <p:cond delay="500"/>
                                  </p:stCondLst>
                                  <p:childTnLst>
                                    <p:animRot by="21600000">
                                      <p:cBhvr>
                                        <p:cTn id="15" dur="500" fill="hold"/>
                                        <p:tgtEl>
                                          <p:spTgt spid="30"/>
                                        </p:tgtEl>
                                        <p:attrNameLst>
                                          <p:attrName>r</p:attrName>
                                        </p:attrNameLst>
                                      </p:cBhvr>
                                    </p:animRot>
                                  </p:childTnLst>
                                </p:cTn>
                              </p:par>
                              <p:par>
                                <p:cTn id="16" presetID="8" presetClass="emph" presetSubtype="0" fill="hold" nodeType="withEffect">
                                  <p:stCondLst>
                                    <p:cond delay="1250"/>
                                  </p:stCondLst>
                                  <p:childTnLst>
                                    <p:animRot by="21600000">
                                      <p:cBhvr>
                                        <p:cTn id="17" dur="500" fill="hold"/>
                                        <p:tgtEl>
                                          <p:spTgt spid="33"/>
                                        </p:tgtEl>
                                        <p:attrNameLst>
                                          <p:attrName>r</p:attrName>
                                        </p:attrNameLst>
                                      </p:cBhvr>
                                    </p:animRot>
                                  </p:childTnLst>
                                </p:cTn>
                              </p:par>
                              <p:par>
                                <p:cTn id="18" presetID="8" presetClass="emph" presetSubtype="0" fill="hold" nodeType="withEffect">
                                  <p:stCondLst>
                                    <p:cond delay="500"/>
                                  </p:stCondLst>
                                  <p:childTnLst>
                                    <p:animRot by="21600000">
                                      <p:cBhvr>
                                        <p:cTn id="19" dur="500" fill="hold"/>
                                        <p:tgtEl>
                                          <p:spTgt spid="39"/>
                                        </p:tgtEl>
                                        <p:attrNameLst>
                                          <p:attrName>r</p:attrName>
                                        </p:attrNameLst>
                                      </p:cBhvr>
                                    </p:animRot>
                                  </p:childTnLst>
                                </p:cTn>
                              </p:par>
                              <p:par>
                                <p:cTn id="20" presetID="8" presetClass="emph" presetSubtype="0" fill="hold" nodeType="withEffect">
                                  <p:stCondLst>
                                    <p:cond delay="250"/>
                                  </p:stCondLst>
                                  <p:childTnLst>
                                    <p:animRot by="21600000">
                                      <p:cBhvr>
                                        <p:cTn id="21" dur="500" fill="hold"/>
                                        <p:tgtEl>
                                          <p:spTgt spid="42"/>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125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397955" y="1443969"/>
            <a:ext cx="3747809" cy="8572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Verdana" panose="020B0604030504040204" pitchFamily="34" charset="0"/>
                <a:ea typeface="Verdana" panose="020B0604030504040204" pitchFamily="34" charset="0"/>
              </a:rPr>
              <a:t>Spring of 2023</a:t>
            </a:r>
          </a:p>
        </p:txBody>
      </p:sp>
      <p:sp>
        <p:nvSpPr>
          <p:cNvPr id="15" name="Title 1">
            <a:extLst>
              <a:ext uri="{FF2B5EF4-FFF2-40B4-BE49-F238E27FC236}">
                <a16:creationId xmlns:a16="http://schemas.microsoft.com/office/drawing/2014/main" id="{00B934B3-2854-B317-92FA-1E4395F6A8D2}"/>
              </a:ext>
            </a:extLst>
          </p:cNvPr>
          <p:cNvSpPr>
            <a:spLocks noGrp="1"/>
          </p:cNvSpPr>
          <p:nvPr>
            <p:ph type="title"/>
          </p:nvPr>
        </p:nvSpPr>
        <p:spPr>
          <a:xfrm>
            <a:off x="0" y="209550"/>
            <a:ext cx="9144000" cy="857250"/>
          </a:xfrm>
        </p:spPr>
        <p:txBody>
          <a:bodyPr>
            <a:noAutofit/>
          </a:bodyPr>
          <a:lstStyle/>
          <a:p>
            <a:r>
              <a:rPr lang="en-US" sz="2600" b="1" dirty="0">
                <a:latin typeface="Verdana" charset="0"/>
                <a:ea typeface="Verdana" charset="0"/>
                <a:cs typeface="Verdana" charset="0"/>
              </a:rPr>
              <a:t>SB 1383 </a:t>
            </a:r>
            <a:r>
              <a:rPr lang="en-US" sz="2600" b="1" u="sng" dirty="0">
                <a:latin typeface="Verdana" charset="0"/>
                <a:ea typeface="Verdana" charset="0"/>
                <a:cs typeface="Verdana" charset="0"/>
              </a:rPr>
              <a:t>Gated Communities</a:t>
            </a:r>
            <a:br>
              <a:rPr lang="en-US" sz="2600" b="1" dirty="0">
                <a:latin typeface="Verdana" charset="0"/>
                <a:ea typeface="Verdana" charset="0"/>
                <a:cs typeface="Verdana" charset="0"/>
              </a:rPr>
            </a:br>
            <a:r>
              <a:rPr lang="en-US" sz="2600" b="1" dirty="0">
                <a:latin typeface="Verdana" charset="0"/>
                <a:ea typeface="Verdana" charset="0"/>
                <a:cs typeface="Verdana" charset="0"/>
              </a:rPr>
              <a:t>Implementation Timeline</a:t>
            </a:r>
          </a:p>
        </p:txBody>
      </p:sp>
      <p:cxnSp>
        <p:nvCxnSpPr>
          <p:cNvPr id="17" name="Straight Connector 16">
            <a:extLst>
              <a:ext uri="{FF2B5EF4-FFF2-40B4-BE49-F238E27FC236}">
                <a16:creationId xmlns:a16="http://schemas.microsoft.com/office/drawing/2014/main" id="{A826F62B-6217-EC9B-2F4D-3956B5D97BA3}"/>
              </a:ext>
            </a:extLst>
          </p:cNvPr>
          <p:cNvCxnSpPr>
            <a:cxnSpLocks/>
          </p:cNvCxnSpPr>
          <p:nvPr/>
        </p:nvCxnSpPr>
        <p:spPr>
          <a:xfrm>
            <a:off x="304800" y="2956163"/>
            <a:ext cx="6324600" cy="1"/>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8D0BF5D-B527-3873-98A9-9527CFF361C1}"/>
              </a:ext>
            </a:extLst>
          </p:cNvPr>
          <p:cNvGrpSpPr/>
          <p:nvPr/>
        </p:nvGrpSpPr>
        <p:grpSpPr>
          <a:xfrm>
            <a:off x="6553200" y="1838773"/>
            <a:ext cx="1447627" cy="2234781"/>
            <a:chOff x="9213706" y="2086698"/>
            <a:chExt cx="1447627" cy="2234781"/>
          </a:xfrm>
        </p:grpSpPr>
        <p:cxnSp>
          <p:nvCxnSpPr>
            <p:cNvPr id="20" name="Straight Connector 19">
              <a:extLst>
                <a:ext uri="{FF2B5EF4-FFF2-40B4-BE49-F238E27FC236}">
                  <a16:creationId xmlns:a16="http://schemas.microsoft.com/office/drawing/2014/main" id="{2543B6E3-08B3-7860-3FF5-D27EC1047476}"/>
                </a:ext>
              </a:extLst>
            </p:cNvPr>
            <p:cNvCxnSpPr/>
            <p:nvPr/>
          </p:nvCxnSpPr>
          <p:spPr>
            <a:xfrm>
              <a:off x="9213706" y="2086698"/>
              <a:ext cx="1429521" cy="0"/>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A81D13-61E3-4AD5-4108-4DC9D58B7213}"/>
                </a:ext>
              </a:extLst>
            </p:cNvPr>
            <p:cNvCxnSpPr/>
            <p:nvPr/>
          </p:nvCxnSpPr>
          <p:spPr>
            <a:xfrm>
              <a:off x="9231812" y="4258849"/>
              <a:ext cx="1429521" cy="0"/>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361646-F35B-C453-7C94-9C446E22896E}"/>
                </a:ext>
              </a:extLst>
            </p:cNvPr>
            <p:cNvCxnSpPr/>
            <p:nvPr/>
          </p:nvCxnSpPr>
          <p:spPr>
            <a:xfrm>
              <a:off x="9281786" y="2086698"/>
              <a:ext cx="0" cy="2234781"/>
            </a:xfrm>
            <a:prstGeom prst="line">
              <a:avLst/>
            </a:prstGeom>
            <a:ln w="127000">
              <a:solidFill>
                <a:srgbClr val="941A3A"/>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D6311A9-6CD6-10E3-2019-68623385E512}"/>
              </a:ext>
            </a:extLst>
          </p:cNvPr>
          <p:cNvGrpSpPr>
            <a:grpSpLocks noChangeAspect="1"/>
          </p:cNvGrpSpPr>
          <p:nvPr/>
        </p:nvGrpSpPr>
        <p:grpSpPr>
          <a:xfrm>
            <a:off x="713536" y="2431529"/>
            <a:ext cx="1055649" cy="1055649"/>
            <a:chOff x="921334" y="2274588"/>
            <a:chExt cx="1352811" cy="1352811"/>
          </a:xfrm>
        </p:grpSpPr>
        <p:sp>
          <p:nvSpPr>
            <p:cNvPr id="28" name="Oval 27">
              <a:extLst>
                <a:ext uri="{FF2B5EF4-FFF2-40B4-BE49-F238E27FC236}">
                  <a16:creationId xmlns:a16="http://schemas.microsoft.com/office/drawing/2014/main" id="{520B1421-A9B6-B756-0B51-2223598250FE}"/>
                </a:ext>
              </a:extLst>
            </p:cNvPr>
            <p:cNvSpPr/>
            <p:nvPr/>
          </p:nvSpPr>
          <p:spPr>
            <a:xfrm>
              <a:off x="921334"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Icon&#10;&#10;Description automatically generated">
              <a:extLst>
                <a:ext uri="{FF2B5EF4-FFF2-40B4-BE49-F238E27FC236}">
                  <a16:creationId xmlns:a16="http://schemas.microsoft.com/office/drawing/2014/main" id="{AE841380-FF7E-07E3-2BAB-FDC437D2A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3" y="2407254"/>
              <a:ext cx="985669" cy="985669"/>
            </a:xfrm>
            <a:prstGeom prst="rect">
              <a:avLst/>
            </a:prstGeom>
          </p:spPr>
        </p:pic>
      </p:grpSp>
      <p:grpSp>
        <p:nvGrpSpPr>
          <p:cNvPr id="30" name="Group 29">
            <a:extLst>
              <a:ext uri="{FF2B5EF4-FFF2-40B4-BE49-F238E27FC236}">
                <a16:creationId xmlns:a16="http://schemas.microsoft.com/office/drawing/2014/main" id="{B750719E-7493-AEE1-7D2E-A41C3648F2AC}"/>
              </a:ext>
            </a:extLst>
          </p:cNvPr>
          <p:cNvGrpSpPr>
            <a:grpSpLocks noChangeAspect="1"/>
          </p:cNvGrpSpPr>
          <p:nvPr/>
        </p:nvGrpSpPr>
        <p:grpSpPr>
          <a:xfrm>
            <a:off x="2905571" y="2431529"/>
            <a:ext cx="1055649" cy="1055649"/>
            <a:chOff x="3650661" y="2274588"/>
            <a:chExt cx="1352811" cy="1352811"/>
          </a:xfrm>
        </p:grpSpPr>
        <p:sp>
          <p:nvSpPr>
            <p:cNvPr id="31" name="Oval 30">
              <a:extLst>
                <a:ext uri="{FF2B5EF4-FFF2-40B4-BE49-F238E27FC236}">
                  <a16:creationId xmlns:a16="http://schemas.microsoft.com/office/drawing/2014/main" id="{8D802121-D535-4932-B398-A2BC557C496C}"/>
                </a:ext>
              </a:extLst>
            </p:cNvPr>
            <p:cNvSpPr/>
            <p:nvPr/>
          </p:nvSpPr>
          <p:spPr>
            <a:xfrm>
              <a:off x="3650661"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Icon&#10;&#10;Description automatically generated">
              <a:extLst>
                <a:ext uri="{FF2B5EF4-FFF2-40B4-BE49-F238E27FC236}">
                  <a16:creationId xmlns:a16="http://schemas.microsoft.com/office/drawing/2014/main" id="{D3A82227-B18B-49AD-647F-9D6200BE88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847" y="2368105"/>
              <a:ext cx="1089176" cy="1089176"/>
            </a:xfrm>
            <a:prstGeom prst="rect">
              <a:avLst/>
            </a:prstGeom>
          </p:spPr>
        </p:pic>
      </p:grpSp>
      <p:grpSp>
        <p:nvGrpSpPr>
          <p:cNvPr id="33" name="Group 32">
            <a:extLst>
              <a:ext uri="{FF2B5EF4-FFF2-40B4-BE49-F238E27FC236}">
                <a16:creationId xmlns:a16="http://schemas.microsoft.com/office/drawing/2014/main" id="{D5AB9284-6E5A-83D5-BF09-A7366E4EFB73}"/>
              </a:ext>
            </a:extLst>
          </p:cNvPr>
          <p:cNvGrpSpPr>
            <a:grpSpLocks noChangeAspect="1"/>
          </p:cNvGrpSpPr>
          <p:nvPr/>
        </p:nvGrpSpPr>
        <p:grpSpPr>
          <a:xfrm>
            <a:off x="5097606" y="2395999"/>
            <a:ext cx="1055648" cy="1055648"/>
            <a:chOff x="6399999" y="2274588"/>
            <a:chExt cx="1352811" cy="1352811"/>
          </a:xfrm>
        </p:grpSpPr>
        <p:sp>
          <p:nvSpPr>
            <p:cNvPr id="34" name="Oval 33">
              <a:extLst>
                <a:ext uri="{FF2B5EF4-FFF2-40B4-BE49-F238E27FC236}">
                  <a16:creationId xmlns:a16="http://schemas.microsoft.com/office/drawing/2014/main" id="{260FFC2E-829E-5692-2FFD-F80831EB3D36}"/>
                </a:ext>
              </a:extLst>
            </p:cNvPr>
            <p:cNvSpPr/>
            <p:nvPr/>
          </p:nvSpPr>
          <p:spPr>
            <a:xfrm>
              <a:off x="6399999"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on&#10;&#10;Description automatically generated">
              <a:extLst>
                <a:ext uri="{FF2B5EF4-FFF2-40B4-BE49-F238E27FC236}">
                  <a16:creationId xmlns:a16="http://schemas.microsoft.com/office/drawing/2014/main" id="{82716691-4FA6-460D-222E-6B1F93FB4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242" y="2492679"/>
              <a:ext cx="936321" cy="936321"/>
            </a:xfrm>
            <a:prstGeom prst="rect">
              <a:avLst/>
            </a:prstGeom>
          </p:spPr>
        </p:pic>
      </p:grpSp>
      <p:grpSp>
        <p:nvGrpSpPr>
          <p:cNvPr id="39" name="Group 38">
            <a:extLst>
              <a:ext uri="{FF2B5EF4-FFF2-40B4-BE49-F238E27FC236}">
                <a16:creationId xmlns:a16="http://schemas.microsoft.com/office/drawing/2014/main" id="{9285C6A5-EB76-2C11-65A9-0D32F3BAD782}"/>
              </a:ext>
            </a:extLst>
          </p:cNvPr>
          <p:cNvGrpSpPr>
            <a:grpSpLocks noChangeAspect="1"/>
          </p:cNvGrpSpPr>
          <p:nvPr/>
        </p:nvGrpSpPr>
        <p:grpSpPr>
          <a:xfrm>
            <a:off x="7267960" y="1196248"/>
            <a:ext cx="1055649" cy="1055649"/>
            <a:chOff x="3650661" y="2274588"/>
            <a:chExt cx="1352811" cy="1352811"/>
          </a:xfrm>
        </p:grpSpPr>
        <p:sp>
          <p:nvSpPr>
            <p:cNvPr id="40" name="Oval 39">
              <a:extLst>
                <a:ext uri="{FF2B5EF4-FFF2-40B4-BE49-F238E27FC236}">
                  <a16:creationId xmlns:a16="http://schemas.microsoft.com/office/drawing/2014/main" id="{53F51ED2-373F-7ED2-1DE7-6E92FFFE395C}"/>
                </a:ext>
              </a:extLst>
            </p:cNvPr>
            <p:cNvSpPr/>
            <p:nvPr/>
          </p:nvSpPr>
          <p:spPr>
            <a:xfrm>
              <a:off x="3650661" y="2274588"/>
              <a:ext cx="1352811" cy="1352811"/>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Icon&#10;&#10;Description automatically generated">
              <a:extLst>
                <a:ext uri="{FF2B5EF4-FFF2-40B4-BE49-F238E27FC236}">
                  <a16:creationId xmlns:a16="http://schemas.microsoft.com/office/drawing/2014/main" id="{E1A8130A-672D-F9E3-9E93-F27707D56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1847" y="2368105"/>
              <a:ext cx="1089176" cy="1089176"/>
            </a:xfrm>
            <a:prstGeom prst="rect">
              <a:avLst/>
            </a:prstGeom>
          </p:spPr>
        </p:pic>
      </p:grpSp>
      <p:grpSp>
        <p:nvGrpSpPr>
          <p:cNvPr id="42" name="Group 41">
            <a:extLst>
              <a:ext uri="{FF2B5EF4-FFF2-40B4-BE49-F238E27FC236}">
                <a16:creationId xmlns:a16="http://schemas.microsoft.com/office/drawing/2014/main" id="{5F0416DC-5288-01D6-F346-FBDBD7F44E65}"/>
              </a:ext>
            </a:extLst>
          </p:cNvPr>
          <p:cNvGrpSpPr>
            <a:grpSpLocks noChangeAspect="1"/>
          </p:cNvGrpSpPr>
          <p:nvPr/>
        </p:nvGrpSpPr>
        <p:grpSpPr>
          <a:xfrm>
            <a:off x="7273139" y="3267042"/>
            <a:ext cx="1058603" cy="1058603"/>
            <a:chOff x="10151948" y="3670559"/>
            <a:chExt cx="1118718" cy="1118718"/>
          </a:xfrm>
        </p:grpSpPr>
        <p:sp>
          <p:nvSpPr>
            <p:cNvPr id="43" name="Oval 42">
              <a:extLst>
                <a:ext uri="{FF2B5EF4-FFF2-40B4-BE49-F238E27FC236}">
                  <a16:creationId xmlns:a16="http://schemas.microsoft.com/office/drawing/2014/main" id="{3FDE5068-0514-E2CE-C9CA-A39FA4A63158}"/>
                </a:ext>
              </a:extLst>
            </p:cNvPr>
            <p:cNvSpPr/>
            <p:nvPr/>
          </p:nvSpPr>
          <p:spPr>
            <a:xfrm>
              <a:off x="10151948" y="3670559"/>
              <a:ext cx="1118718" cy="1118718"/>
            </a:xfrm>
            <a:prstGeom prst="ellipse">
              <a:avLst/>
            </a:prstGeom>
            <a:solidFill>
              <a:srgbClr val="E29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Icon&#10;&#10;Description automatically generated">
              <a:extLst>
                <a:ext uri="{FF2B5EF4-FFF2-40B4-BE49-F238E27FC236}">
                  <a16:creationId xmlns:a16="http://schemas.microsoft.com/office/drawing/2014/main" id="{1D35B2CA-4DBD-0F29-63AF-1915F738B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3714" y="3868104"/>
              <a:ext cx="769658" cy="769658"/>
            </a:xfrm>
            <a:prstGeom prst="rect">
              <a:avLst/>
            </a:prstGeom>
          </p:spPr>
        </p:pic>
      </p:grpSp>
      <p:sp>
        <p:nvSpPr>
          <p:cNvPr id="2" name="TextBox 1">
            <a:extLst>
              <a:ext uri="{FF2B5EF4-FFF2-40B4-BE49-F238E27FC236}">
                <a16:creationId xmlns:a16="http://schemas.microsoft.com/office/drawing/2014/main" id="{36E4E512-99F6-0E2A-D270-C190875CF04B}"/>
              </a:ext>
            </a:extLst>
          </p:cNvPr>
          <p:cNvSpPr txBox="1"/>
          <p:nvPr/>
        </p:nvSpPr>
        <p:spPr>
          <a:xfrm>
            <a:off x="169506" y="3586500"/>
            <a:ext cx="2143705" cy="830997"/>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City and Burrtec will continue to meet with Gated Communities through Fall/Winter 2022</a:t>
            </a:r>
          </a:p>
        </p:txBody>
      </p:sp>
      <p:sp>
        <p:nvSpPr>
          <p:cNvPr id="3" name="TextBox 2">
            <a:extLst>
              <a:ext uri="{FF2B5EF4-FFF2-40B4-BE49-F238E27FC236}">
                <a16:creationId xmlns:a16="http://schemas.microsoft.com/office/drawing/2014/main" id="{96555EED-76A6-616C-3A10-CCC38E618742}"/>
              </a:ext>
            </a:extLst>
          </p:cNvPr>
          <p:cNvSpPr txBox="1"/>
          <p:nvPr/>
        </p:nvSpPr>
        <p:spPr>
          <a:xfrm>
            <a:off x="2546259" y="3590417"/>
            <a:ext cx="1829994" cy="1200329"/>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Property managers will receive an updated tool kit for education, outreach, and communications to residents</a:t>
            </a:r>
          </a:p>
        </p:txBody>
      </p:sp>
      <p:sp>
        <p:nvSpPr>
          <p:cNvPr id="4" name="TextBox 3">
            <a:extLst>
              <a:ext uri="{FF2B5EF4-FFF2-40B4-BE49-F238E27FC236}">
                <a16:creationId xmlns:a16="http://schemas.microsoft.com/office/drawing/2014/main" id="{E51BDFBF-9E0E-97BA-ECA6-614A4FCD92C4}"/>
              </a:ext>
            </a:extLst>
          </p:cNvPr>
          <p:cNvSpPr txBox="1"/>
          <p:nvPr/>
        </p:nvSpPr>
        <p:spPr>
          <a:xfrm>
            <a:off x="4729167" y="3586500"/>
            <a:ext cx="1791920" cy="830997"/>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may receive a notice prior to program starting</a:t>
            </a:r>
          </a:p>
        </p:txBody>
      </p:sp>
      <p:sp>
        <p:nvSpPr>
          <p:cNvPr id="5" name="TextBox 4">
            <a:extLst>
              <a:ext uri="{FF2B5EF4-FFF2-40B4-BE49-F238E27FC236}">
                <a16:creationId xmlns:a16="http://schemas.microsoft.com/office/drawing/2014/main" id="{2A2C7208-2FE2-6A84-B74A-A86B67792F48}"/>
              </a:ext>
            </a:extLst>
          </p:cNvPr>
          <p:cNvSpPr txBox="1"/>
          <p:nvPr/>
        </p:nvSpPr>
        <p:spPr>
          <a:xfrm>
            <a:off x="6878407" y="2346950"/>
            <a:ext cx="1833526" cy="461665"/>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will receive Educational Kits</a:t>
            </a:r>
          </a:p>
        </p:txBody>
      </p:sp>
      <p:sp>
        <p:nvSpPr>
          <p:cNvPr id="6" name="TextBox 5">
            <a:extLst>
              <a:ext uri="{FF2B5EF4-FFF2-40B4-BE49-F238E27FC236}">
                <a16:creationId xmlns:a16="http://schemas.microsoft.com/office/drawing/2014/main" id="{A27FAE4F-7622-B4C9-727E-C2E7C64CD1AE}"/>
              </a:ext>
            </a:extLst>
          </p:cNvPr>
          <p:cNvSpPr txBox="1"/>
          <p:nvPr/>
        </p:nvSpPr>
        <p:spPr>
          <a:xfrm>
            <a:off x="6922679" y="4334434"/>
            <a:ext cx="1829994" cy="646331"/>
          </a:xfrm>
          <a:prstGeom prst="rect">
            <a:avLst/>
          </a:prstGeom>
          <a:noFill/>
        </p:spPr>
        <p:txBody>
          <a:bodyPr wrap="square">
            <a:spAutoFit/>
          </a:bodyPr>
          <a:lstStyle/>
          <a:p>
            <a:pPr algn="ctr">
              <a:spcAft>
                <a:spcPts val="600"/>
              </a:spcAft>
            </a:pPr>
            <a:r>
              <a:rPr lang="en-US" sz="1200" dirty="0">
                <a:latin typeface="Verdana" panose="020B0604030504040204" pitchFamily="34" charset="0"/>
                <a:ea typeface="Verdana" panose="020B0604030504040204" pitchFamily="34" charset="0"/>
              </a:rPr>
              <a:t>Residents will receive Organics Program Equipment</a:t>
            </a:r>
          </a:p>
        </p:txBody>
      </p:sp>
    </p:spTree>
    <p:extLst>
      <p:ext uri="{BB962C8B-B14F-4D97-AF65-F5344CB8AC3E}">
        <p14:creationId xmlns:p14="http://schemas.microsoft.com/office/powerpoint/2010/main" val="7031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par>
                                <p:cTn id="12" presetID="8" presetClass="emph" presetSubtype="0" fill="hold" nodeType="withEffect">
                                  <p:stCondLst>
                                    <p:cond delay="0"/>
                                  </p:stCondLst>
                                  <p:childTnLst>
                                    <p:animRot by="21600000">
                                      <p:cBhvr>
                                        <p:cTn id="13" dur="500" fill="hold"/>
                                        <p:tgtEl>
                                          <p:spTgt spid="27"/>
                                        </p:tgtEl>
                                        <p:attrNameLst>
                                          <p:attrName>r</p:attrName>
                                        </p:attrNameLst>
                                      </p:cBhvr>
                                    </p:animRot>
                                  </p:childTnLst>
                                </p:cTn>
                              </p:par>
                              <p:par>
                                <p:cTn id="14" presetID="8" presetClass="emph" presetSubtype="0" fill="hold" nodeType="withEffect">
                                  <p:stCondLst>
                                    <p:cond delay="500"/>
                                  </p:stCondLst>
                                  <p:childTnLst>
                                    <p:animRot by="21600000">
                                      <p:cBhvr>
                                        <p:cTn id="15" dur="500" fill="hold"/>
                                        <p:tgtEl>
                                          <p:spTgt spid="30"/>
                                        </p:tgtEl>
                                        <p:attrNameLst>
                                          <p:attrName>r</p:attrName>
                                        </p:attrNameLst>
                                      </p:cBhvr>
                                    </p:animRot>
                                  </p:childTnLst>
                                </p:cTn>
                              </p:par>
                              <p:par>
                                <p:cTn id="16" presetID="8" presetClass="emph" presetSubtype="0" fill="hold" nodeType="withEffect">
                                  <p:stCondLst>
                                    <p:cond delay="1250"/>
                                  </p:stCondLst>
                                  <p:childTnLst>
                                    <p:animRot by="21600000">
                                      <p:cBhvr>
                                        <p:cTn id="17" dur="500" fill="hold"/>
                                        <p:tgtEl>
                                          <p:spTgt spid="33"/>
                                        </p:tgtEl>
                                        <p:attrNameLst>
                                          <p:attrName>r</p:attrName>
                                        </p:attrNameLst>
                                      </p:cBhvr>
                                    </p:animRot>
                                  </p:childTnLst>
                                </p:cTn>
                              </p:par>
                              <p:par>
                                <p:cTn id="18" presetID="8" presetClass="emph" presetSubtype="0" fill="hold" nodeType="withEffect">
                                  <p:stCondLst>
                                    <p:cond delay="500"/>
                                  </p:stCondLst>
                                  <p:childTnLst>
                                    <p:animRot by="21600000">
                                      <p:cBhvr>
                                        <p:cTn id="19" dur="500" fill="hold"/>
                                        <p:tgtEl>
                                          <p:spTgt spid="39"/>
                                        </p:tgtEl>
                                        <p:attrNameLst>
                                          <p:attrName>r</p:attrName>
                                        </p:attrNameLst>
                                      </p:cBhvr>
                                    </p:animRot>
                                  </p:childTnLst>
                                </p:cTn>
                              </p:par>
                              <p:par>
                                <p:cTn id="20" presetID="8" presetClass="emph" presetSubtype="0" fill="hold" nodeType="withEffect">
                                  <p:stCondLst>
                                    <p:cond delay="250"/>
                                  </p:stCondLst>
                                  <p:childTnLst>
                                    <p:animRot by="21600000">
                                      <p:cBhvr>
                                        <p:cTn id="21" dur="500" fill="hold"/>
                                        <p:tgtEl>
                                          <p:spTgt spid="42"/>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125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9B1FE8-CFE6-549F-6D11-673B120E171F}"/>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The GEM October Issue</a:t>
            </a:r>
          </a:p>
        </p:txBody>
      </p:sp>
      <p:pic>
        <p:nvPicPr>
          <p:cNvPr id="8" name="Picture 7" descr="Diagram&#10;&#10;Description automatically generated">
            <a:extLst>
              <a:ext uri="{FF2B5EF4-FFF2-40B4-BE49-F238E27FC236}">
                <a16:creationId xmlns:a16="http://schemas.microsoft.com/office/drawing/2014/main" id="{CCE30C6C-570C-F9A0-5260-5E1C76C9B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756" y="948454"/>
            <a:ext cx="3138241" cy="4061696"/>
          </a:xfrm>
          <a:prstGeom prst="rect">
            <a:avLst/>
          </a:prstGeom>
        </p:spPr>
      </p:pic>
      <p:pic>
        <p:nvPicPr>
          <p:cNvPr id="10" name="Picture 9" descr="Text&#10;&#10;Description automatically generated">
            <a:extLst>
              <a:ext uri="{FF2B5EF4-FFF2-40B4-BE49-F238E27FC236}">
                <a16:creationId xmlns:a16="http://schemas.microsoft.com/office/drawing/2014/main" id="{E15BBA17-5B93-9A4E-E77A-05C02B61F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48454"/>
            <a:ext cx="3138244" cy="4061696"/>
          </a:xfrm>
          <a:prstGeom prst="rect">
            <a:avLst/>
          </a:prstGeom>
        </p:spPr>
      </p:pic>
    </p:spTree>
    <p:extLst>
      <p:ext uri="{BB962C8B-B14F-4D97-AF65-F5344CB8AC3E}">
        <p14:creationId xmlns:p14="http://schemas.microsoft.com/office/powerpoint/2010/main" val="20487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98884"/>
            <a:ext cx="6307247" cy="1477666"/>
          </a:xfrm>
        </p:spPr>
        <p:txBody>
          <a:bodyPr>
            <a:normAutofit/>
          </a:bodyPr>
          <a:lstStyle/>
          <a:p>
            <a:r>
              <a:rPr lang="en-US" sz="1800" b="1" dirty="0">
                <a:latin typeface="Verdana" panose="020B0604030504040204" pitchFamily="34" charset="0"/>
                <a:ea typeface="Verdana" panose="020B0604030504040204" pitchFamily="34" charset="0"/>
              </a:rPr>
              <a:t>Recycle right and avoid contamination fees</a:t>
            </a: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Contamination occurs when the wrong items are placed in your recycling program</a:t>
            </a:r>
          </a:p>
        </p:txBody>
      </p:sp>
      <p:pic>
        <p:nvPicPr>
          <p:cNvPr id="5" name="Picture 4"/>
          <p:cNvPicPr>
            <a:picLocks noChangeAspect="1"/>
          </p:cNvPicPr>
          <p:nvPr/>
        </p:nvPicPr>
        <p:blipFill>
          <a:blip r:embed="rId3"/>
          <a:stretch>
            <a:fillRect/>
          </a:stretch>
        </p:blipFill>
        <p:spPr>
          <a:xfrm>
            <a:off x="7191835" y="1611839"/>
            <a:ext cx="1222341" cy="2953516"/>
          </a:xfrm>
          <a:prstGeom prst="rect">
            <a:avLst/>
          </a:prstGeom>
        </p:spPr>
      </p:pic>
      <p:pic>
        <p:nvPicPr>
          <p:cNvPr id="6" name="Picture 5"/>
          <p:cNvPicPr>
            <a:picLocks noChangeAspect="1"/>
          </p:cNvPicPr>
          <p:nvPr/>
        </p:nvPicPr>
        <p:blipFill>
          <a:blip r:embed="rId4"/>
          <a:stretch>
            <a:fillRect/>
          </a:stretch>
        </p:blipFill>
        <p:spPr>
          <a:xfrm>
            <a:off x="1494965" y="3176663"/>
            <a:ext cx="2271713" cy="1128713"/>
          </a:xfrm>
          <a:prstGeom prst="rect">
            <a:avLst/>
          </a:prstGeom>
        </p:spPr>
      </p:pic>
      <p:sp>
        <p:nvSpPr>
          <p:cNvPr id="9" name="Title 1">
            <a:extLst>
              <a:ext uri="{FF2B5EF4-FFF2-40B4-BE49-F238E27FC236}">
                <a16:creationId xmlns:a16="http://schemas.microsoft.com/office/drawing/2014/main" id="{FA528CDC-9E8C-4F6A-626C-D88FADB23F19}"/>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Contamination</a:t>
            </a:r>
          </a:p>
        </p:txBody>
      </p:sp>
      <p:pic>
        <p:nvPicPr>
          <p:cNvPr id="11" name="Picture 10" descr="A picture containing indoor, messy, cluttered, stuffed&#10;&#10;Description automatically generated">
            <a:extLst>
              <a:ext uri="{FF2B5EF4-FFF2-40B4-BE49-F238E27FC236}">
                <a16:creationId xmlns:a16="http://schemas.microsoft.com/office/drawing/2014/main" id="{81F38F93-4CDF-E1E5-0492-BEEF56FBD3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2916685"/>
            <a:ext cx="2271713" cy="1648670"/>
          </a:xfrm>
          <a:prstGeom prst="rect">
            <a:avLst/>
          </a:prstGeom>
        </p:spPr>
      </p:pic>
    </p:spTree>
    <p:extLst>
      <p:ext uri="{BB962C8B-B14F-4D97-AF65-F5344CB8AC3E}">
        <p14:creationId xmlns:p14="http://schemas.microsoft.com/office/powerpoint/2010/main" val="271001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Agenda</a:t>
            </a:r>
          </a:p>
        </p:txBody>
      </p:sp>
      <p:sp>
        <p:nvSpPr>
          <p:cNvPr id="3" name="Content Placeholder 2"/>
          <p:cNvSpPr>
            <a:spLocks noGrp="1"/>
          </p:cNvSpPr>
          <p:nvPr>
            <p:ph idx="1"/>
          </p:nvPr>
        </p:nvSpPr>
        <p:spPr>
          <a:xfrm>
            <a:off x="2590800" y="1428750"/>
            <a:ext cx="4895850" cy="2895600"/>
          </a:xfrm>
        </p:spPr>
        <p:txBody>
          <a:bodyPr>
            <a:noAutofit/>
          </a:bodyPr>
          <a:lstStyle/>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Introductions</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Current Recycling Regulations</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SB 1383 Overview</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Residential Implementation Timeline</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Contamination</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Q &amp; A</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Conclusion</a:t>
            </a:r>
          </a:p>
          <a:p>
            <a:pPr marL="457200" indent="-457200">
              <a:spcBef>
                <a:spcPts val="0"/>
              </a:spcBef>
              <a:buFont typeface="+mj-lt"/>
              <a:buAutoNum type="arabicPeriod"/>
            </a:pPr>
            <a:endParaRPr lang="en-US" sz="1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3749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err="1">
                <a:latin typeface="Verdana" charset="0"/>
                <a:ea typeface="Verdana" charset="0"/>
                <a:cs typeface="Verdana" charset="0"/>
              </a:rPr>
              <a:t>LQ’s</a:t>
            </a:r>
            <a:r>
              <a:rPr lang="en-US" sz="2600" b="1" dirty="0">
                <a:latin typeface="Verdana" charset="0"/>
                <a:ea typeface="Verdana" charset="0"/>
                <a:cs typeface="Verdana" charset="0"/>
              </a:rPr>
              <a:t> Recycling Website</a:t>
            </a:r>
          </a:p>
        </p:txBody>
      </p:sp>
      <p:sp>
        <p:nvSpPr>
          <p:cNvPr id="3" name="Content Placeholder 2"/>
          <p:cNvSpPr>
            <a:spLocks noGrp="1"/>
          </p:cNvSpPr>
          <p:nvPr>
            <p:ph idx="1"/>
          </p:nvPr>
        </p:nvSpPr>
        <p:spPr>
          <a:xfrm>
            <a:off x="1698975" y="4324350"/>
            <a:ext cx="5746047" cy="533400"/>
          </a:xfrm>
          <a:effectLst>
            <a:outerShdw blurRad="50800" dist="38100" dir="16200000" rotWithShape="0">
              <a:prstClr val="black">
                <a:alpha val="40000"/>
              </a:prstClr>
            </a:outerShdw>
          </a:effectLst>
        </p:spPr>
        <p:txBody>
          <a:bodyPr>
            <a:noAutofit/>
          </a:bodyPr>
          <a:lstStyle/>
          <a:p>
            <a:pPr marL="0" indent="0" algn="ctr">
              <a:spcBef>
                <a:spcPts val="0"/>
              </a:spcBef>
              <a:buNone/>
            </a:pPr>
            <a:r>
              <a:rPr lang="en-US" sz="2400" b="1" dirty="0">
                <a:latin typeface="Verdana" panose="020B0604030504040204" pitchFamily="34" charset="0"/>
                <a:ea typeface="Verdana" panose="020B0604030504040204" pitchFamily="34" charset="0"/>
              </a:rPr>
              <a:t>www.LaQuintaCA.gov/Recycle</a:t>
            </a:r>
          </a:p>
        </p:txBody>
      </p:sp>
      <p:pic>
        <p:nvPicPr>
          <p:cNvPr id="6" name="Picture 5" descr="Graphical user interface, website&#10;&#10;Description automatically generated">
            <a:extLst>
              <a:ext uri="{FF2B5EF4-FFF2-40B4-BE49-F238E27FC236}">
                <a16:creationId xmlns:a16="http://schemas.microsoft.com/office/drawing/2014/main" id="{5DD50BBF-3BDC-D8EA-06DF-ED976F9F25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426"/>
          <a:stretch/>
        </p:blipFill>
        <p:spPr>
          <a:xfrm>
            <a:off x="1903205" y="1019175"/>
            <a:ext cx="5337589" cy="3105150"/>
          </a:xfrm>
          <a:prstGeom prst="rect">
            <a:avLst/>
          </a:prstGeom>
        </p:spPr>
      </p:pic>
    </p:spTree>
    <p:extLst>
      <p:ext uri="{BB962C8B-B14F-4D97-AF65-F5344CB8AC3E}">
        <p14:creationId xmlns:p14="http://schemas.microsoft.com/office/powerpoint/2010/main" val="351181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Q &amp; A</a:t>
            </a:r>
          </a:p>
        </p:txBody>
      </p:sp>
      <p:sp>
        <p:nvSpPr>
          <p:cNvPr id="3" name="Content Placeholder 2"/>
          <p:cNvSpPr>
            <a:spLocks noGrp="1"/>
          </p:cNvSpPr>
          <p:nvPr>
            <p:ph idx="1"/>
          </p:nvPr>
        </p:nvSpPr>
        <p:spPr>
          <a:xfrm>
            <a:off x="1447800" y="3237169"/>
            <a:ext cx="6743700" cy="1600200"/>
          </a:xfrm>
        </p:spPr>
        <p:txBody>
          <a:bodyPr>
            <a:noAutofit/>
          </a:bodyPr>
          <a:lstStyle/>
          <a:p>
            <a:pPr marL="0" indent="0">
              <a:spcBef>
                <a:spcPts val="0"/>
              </a:spcBef>
              <a:buNone/>
            </a:pPr>
            <a:r>
              <a:rPr lang="en-US" sz="1800" dirty="0">
                <a:latin typeface="Verdana" panose="020B0604030504040204" pitchFamily="34" charset="0"/>
                <a:ea typeface="Verdana" panose="020B0604030504040204" pitchFamily="34" charset="0"/>
              </a:rPr>
              <a:t>City Phone: </a:t>
            </a:r>
            <a:r>
              <a:rPr lang="en-US" sz="1800" b="1" dirty="0">
                <a:latin typeface="Verdana" panose="020B0604030504040204" pitchFamily="34" charset="0"/>
                <a:ea typeface="Verdana" panose="020B0604030504040204" pitchFamily="34" charset="0"/>
              </a:rPr>
              <a:t>(760) 777-7046</a:t>
            </a:r>
          </a:p>
          <a:p>
            <a:pPr marL="0" indent="0">
              <a:spcBef>
                <a:spcPts val="0"/>
              </a:spcBef>
              <a:buNone/>
            </a:pPr>
            <a:r>
              <a:rPr lang="en-US" sz="1800" dirty="0">
                <a:latin typeface="Verdana" panose="020B0604030504040204" pitchFamily="34" charset="0"/>
                <a:ea typeface="Verdana" panose="020B0604030504040204" pitchFamily="34" charset="0"/>
              </a:rPr>
              <a:t>City Email: </a:t>
            </a:r>
            <a:r>
              <a:rPr lang="en-US" sz="1800" b="1" dirty="0">
                <a:latin typeface="Verdana" panose="020B0604030504040204" pitchFamily="34" charset="0"/>
                <a:ea typeface="Verdana" panose="020B0604030504040204" pitchFamily="34" charset="0"/>
              </a:rPr>
              <a:t>GoingGreen@laquintaca.gov</a:t>
            </a:r>
          </a:p>
          <a:p>
            <a:pPr>
              <a:spcBef>
                <a:spcPts val="0"/>
              </a:spcBef>
            </a:pPr>
            <a:endParaRPr lang="en-US" sz="1800" b="1" dirty="0">
              <a:latin typeface="Verdana" panose="020B0604030504040204" pitchFamily="34" charset="0"/>
              <a:ea typeface="Verdana" panose="020B0604030504040204" pitchFamily="34" charset="0"/>
            </a:endParaRPr>
          </a:p>
          <a:p>
            <a:pPr marL="0" indent="0">
              <a:spcBef>
                <a:spcPts val="0"/>
              </a:spcBef>
              <a:buNone/>
            </a:pPr>
            <a:r>
              <a:rPr lang="en-US" sz="1800" dirty="0">
                <a:latin typeface="Verdana" panose="020B0604030504040204" pitchFamily="34" charset="0"/>
                <a:ea typeface="Verdana" panose="020B0604030504040204" pitchFamily="34" charset="0"/>
              </a:rPr>
              <a:t>Burrtec Phone: </a:t>
            </a:r>
            <a:r>
              <a:rPr lang="en-US" sz="1800" b="1" dirty="0">
                <a:latin typeface="Verdana" panose="020B0604030504040204" pitchFamily="34" charset="0"/>
                <a:ea typeface="Verdana" panose="020B0604030504040204" pitchFamily="34" charset="0"/>
              </a:rPr>
              <a:t>(760) 340-2113</a:t>
            </a:r>
          </a:p>
          <a:p>
            <a:pPr marL="0" indent="0">
              <a:spcBef>
                <a:spcPts val="0"/>
              </a:spcBef>
              <a:buNone/>
            </a:pPr>
            <a:r>
              <a:rPr lang="en-US" sz="1800" dirty="0">
                <a:latin typeface="Verdana" panose="020B0604030504040204" pitchFamily="34" charset="0"/>
                <a:ea typeface="Verdana" panose="020B0604030504040204" pitchFamily="34" charset="0"/>
              </a:rPr>
              <a:t>Burrtec Email: </a:t>
            </a:r>
            <a:r>
              <a:rPr lang="en-US" sz="1800" b="1" dirty="0">
                <a:latin typeface="Verdana" panose="020B0604030504040204" pitchFamily="34" charset="0"/>
                <a:ea typeface="Verdana" panose="020B0604030504040204" pitchFamily="34" charset="0"/>
              </a:rPr>
              <a:t>CustomerService@burrtecdesert.com</a:t>
            </a:r>
          </a:p>
        </p:txBody>
      </p:sp>
      <p:pic>
        <p:nvPicPr>
          <p:cNvPr id="4" name="Picture 3">
            <a:extLst>
              <a:ext uri="{FF2B5EF4-FFF2-40B4-BE49-F238E27FC236}">
                <a16:creationId xmlns:a16="http://schemas.microsoft.com/office/drawing/2014/main" id="{A683A843-B130-A4BA-4007-243EF384AB4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276" r="1" b="23746"/>
          <a:stretch/>
        </p:blipFill>
        <p:spPr>
          <a:xfrm>
            <a:off x="2702254" y="1215547"/>
            <a:ext cx="3739492" cy="1796675"/>
          </a:xfrm>
          <a:prstGeom prst="rect">
            <a:avLst/>
          </a:prstGeom>
        </p:spPr>
      </p:pic>
    </p:spTree>
    <p:extLst>
      <p:ext uri="{BB962C8B-B14F-4D97-AF65-F5344CB8AC3E}">
        <p14:creationId xmlns:p14="http://schemas.microsoft.com/office/powerpoint/2010/main" val="3346098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C26143-F7C5-4A21-9B44-7EA4D827ABC3}"/>
              </a:ext>
            </a:extLst>
          </p:cNvPr>
          <p:cNvSpPr txBox="1"/>
          <p:nvPr/>
        </p:nvSpPr>
        <p:spPr>
          <a:xfrm>
            <a:off x="628650" y="3509486"/>
            <a:ext cx="3714750" cy="1169551"/>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Website: www.LaQuintaCA.gov/Recycle</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Email: GoingGreen@laquintaca.gov</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Phone: (760) 777-7046</a:t>
            </a:r>
          </a:p>
        </p:txBody>
      </p:sp>
      <p:sp>
        <p:nvSpPr>
          <p:cNvPr id="6" name="TextBox 5">
            <a:extLst>
              <a:ext uri="{FF2B5EF4-FFF2-40B4-BE49-F238E27FC236}">
                <a16:creationId xmlns:a16="http://schemas.microsoft.com/office/drawing/2014/main" id="{1DC269E0-E8E1-46BE-8CED-0645C407E14B}"/>
              </a:ext>
            </a:extLst>
          </p:cNvPr>
          <p:cNvSpPr txBox="1"/>
          <p:nvPr/>
        </p:nvSpPr>
        <p:spPr>
          <a:xfrm>
            <a:off x="4572000" y="3509486"/>
            <a:ext cx="4191000" cy="1169551"/>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Website: www.Burrtec.com/</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Email: CustomerService@burrtecdesert.com</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Phone: (760) 340-2113</a:t>
            </a:r>
          </a:p>
        </p:txBody>
      </p:sp>
      <p:pic>
        <p:nvPicPr>
          <p:cNvPr id="7" name="Picture 6" descr="A close up of a keyboard&#10;&#10;Description automatically generated with low confidence">
            <a:extLst>
              <a:ext uri="{FF2B5EF4-FFF2-40B4-BE49-F238E27FC236}">
                <a16:creationId xmlns:a16="http://schemas.microsoft.com/office/drawing/2014/main" id="{FA66FB88-8A10-47F5-BCB8-B91B6D400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686588"/>
            <a:ext cx="2004674" cy="508981"/>
          </a:xfrm>
          <a:prstGeom prst="rect">
            <a:avLst/>
          </a:prstGeom>
        </p:spPr>
      </p:pic>
      <p:pic>
        <p:nvPicPr>
          <p:cNvPr id="3" name="Picture 2">
            <a:extLst>
              <a:ext uri="{FF2B5EF4-FFF2-40B4-BE49-F238E27FC236}">
                <a16:creationId xmlns:a16="http://schemas.microsoft.com/office/drawing/2014/main" id="{7557B45D-3FEB-0D90-1C2C-E32E7B1CF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504" y="2571748"/>
            <a:ext cx="2157491" cy="738663"/>
          </a:xfrm>
          <a:prstGeom prst="rect">
            <a:avLst/>
          </a:prstGeom>
        </p:spPr>
      </p:pic>
      <p:sp>
        <p:nvSpPr>
          <p:cNvPr id="2" name="Title 1">
            <a:extLst>
              <a:ext uri="{FF2B5EF4-FFF2-40B4-BE49-F238E27FC236}">
                <a16:creationId xmlns:a16="http://schemas.microsoft.com/office/drawing/2014/main" id="{9EC66AD0-66F7-74FA-774C-3D5D339FA9F4}"/>
              </a:ext>
            </a:extLst>
          </p:cNvPr>
          <p:cNvSpPr>
            <a:spLocks noGrp="1"/>
          </p:cNvSpPr>
          <p:nvPr>
            <p:ph type="title"/>
          </p:nvPr>
        </p:nvSpPr>
        <p:spPr>
          <a:xfrm>
            <a:off x="0" y="613886"/>
            <a:ext cx="9144000" cy="1424464"/>
          </a:xfrm>
          <a:effectLst>
            <a:outerShdw blurRad="50800" dist="38100" dir="16200000" rotWithShape="0">
              <a:prstClr val="black">
                <a:alpha val="40000"/>
              </a:prstClr>
            </a:outerShdw>
          </a:effectLst>
        </p:spPr>
        <p:txBody>
          <a:bodyPr>
            <a:noAutofit/>
          </a:bodyPr>
          <a:lstStyle/>
          <a:p>
            <a:r>
              <a:rPr lang="en-US" sz="3600" b="1" dirty="0">
                <a:latin typeface="Verdana" charset="0"/>
                <a:ea typeface="Verdana" charset="0"/>
                <a:cs typeface="Verdana" charset="0"/>
              </a:rPr>
              <a:t>Thank you!</a:t>
            </a:r>
            <a:br>
              <a:rPr lang="en-US" sz="3600" b="1" dirty="0">
                <a:latin typeface="Verdana" charset="0"/>
                <a:ea typeface="Verdana" charset="0"/>
                <a:cs typeface="Verdana" charset="0"/>
              </a:rPr>
            </a:br>
            <a:br>
              <a:rPr lang="en-US" sz="2600" b="1" dirty="0">
                <a:latin typeface="Verdana" charset="0"/>
                <a:ea typeface="Verdana" charset="0"/>
                <a:cs typeface="Verdana" charset="0"/>
              </a:rPr>
            </a:br>
            <a:r>
              <a:rPr lang="en-US" sz="2600" b="1" dirty="0">
                <a:latin typeface="Verdana" charset="0"/>
                <a:ea typeface="Verdana" charset="0"/>
                <a:cs typeface="Verdana" charset="0"/>
              </a:rPr>
              <a:t>We appreciate your participation!</a:t>
            </a:r>
          </a:p>
        </p:txBody>
      </p:sp>
    </p:spTree>
    <p:extLst>
      <p:ext uri="{BB962C8B-B14F-4D97-AF65-F5344CB8AC3E}">
        <p14:creationId xmlns:p14="http://schemas.microsoft.com/office/powerpoint/2010/main" val="85050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49848-B3DE-4322-8774-E2BF85664AE9}"/>
              </a:ext>
            </a:extLst>
          </p:cNvPr>
          <p:cNvSpPr/>
          <p:nvPr/>
        </p:nvSpPr>
        <p:spPr>
          <a:xfrm>
            <a:off x="4835577" y="1123950"/>
            <a:ext cx="2055138" cy="3600996"/>
          </a:xfrm>
          <a:prstGeom prst="rect">
            <a:avLst/>
          </a:prstGeom>
          <a:solidFill>
            <a:schemeClr val="accent1">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6141F19-41F6-4F3D-A669-AA7F62D41016}"/>
              </a:ext>
            </a:extLst>
          </p:cNvPr>
          <p:cNvSpPr/>
          <p:nvPr/>
        </p:nvSpPr>
        <p:spPr>
          <a:xfrm>
            <a:off x="2253285" y="1123950"/>
            <a:ext cx="2055138" cy="3600996"/>
          </a:xfrm>
          <a:prstGeom prst="rect">
            <a:avLst/>
          </a:prstGeom>
          <a:solidFill>
            <a:schemeClr val="accent1">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07593"/>
            <a:ext cx="9144000" cy="857250"/>
          </a:xfrm>
        </p:spPr>
        <p:txBody>
          <a:bodyPr>
            <a:normAutofit/>
          </a:bodyPr>
          <a:lstStyle/>
          <a:p>
            <a:r>
              <a:rPr lang="en-US" sz="2800" b="1" dirty="0">
                <a:latin typeface="Verdana" charset="0"/>
                <a:ea typeface="Verdana" charset="0"/>
                <a:cs typeface="Verdana" charset="0"/>
              </a:rPr>
              <a:t>Introductions</a:t>
            </a:r>
          </a:p>
        </p:txBody>
      </p:sp>
      <p:sp>
        <p:nvSpPr>
          <p:cNvPr id="7" name="TextBox 6">
            <a:extLst>
              <a:ext uri="{FF2B5EF4-FFF2-40B4-BE49-F238E27FC236}">
                <a16:creationId xmlns:a16="http://schemas.microsoft.com/office/drawing/2014/main" id="{B2493C2F-9A0F-4CE3-A76B-7187A0990884}"/>
              </a:ext>
            </a:extLst>
          </p:cNvPr>
          <p:cNvSpPr txBox="1"/>
          <p:nvPr/>
        </p:nvSpPr>
        <p:spPr>
          <a:xfrm>
            <a:off x="2266363" y="2507283"/>
            <a:ext cx="2028981" cy="1785104"/>
          </a:xfrm>
          <a:prstGeom prst="rect">
            <a:avLst/>
          </a:prstGeom>
          <a:noFill/>
        </p:spPr>
        <p:txBody>
          <a:bodyPr wrap="square" rtlCol="0">
            <a:spAutoFit/>
          </a:bodyPr>
          <a:lstStyle/>
          <a:p>
            <a:pPr algn="ctr"/>
            <a:endParaRPr lang="en-US" sz="1400" b="1"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Reyna Camarena</a:t>
            </a:r>
          </a:p>
          <a:p>
            <a:pPr algn="ctr"/>
            <a:r>
              <a:rPr lang="en-US" sz="1200" i="1" dirty="0">
                <a:latin typeface="Verdana" panose="020B0604030504040204" pitchFamily="34" charset="0"/>
                <a:ea typeface="Verdana" panose="020B0604030504040204" pitchFamily="34" charset="0"/>
              </a:rPr>
              <a:t>Management Assistant</a:t>
            </a:r>
          </a:p>
          <a:p>
            <a:pPr algn="ctr"/>
            <a:r>
              <a:rPr lang="en-US" sz="1200" i="1" dirty="0">
                <a:latin typeface="Verdana" panose="020B0604030504040204" pitchFamily="34" charset="0"/>
                <a:ea typeface="Verdana" panose="020B0604030504040204" pitchFamily="34" charset="0"/>
              </a:rPr>
              <a:t>City Manager’s Office</a:t>
            </a:r>
          </a:p>
          <a:p>
            <a:pPr algn="ctr"/>
            <a:endParaRPr lang="en-US" sz="1200" dirty="0">
              <a:latin typeface="Verdana" panose="020B0604030504040204" pitchFamily="34" charset="0"/>
              <a:ea typeface="Verdana" panose="020B0604030504040204" pitchFamily="34" charset="0"/>
            </a:endParaRPr>
          </a:p>
          <a:p>
            <a:pPr algn="ctr"/>
            <a:endParaRPr lang="en-US" sz="1200"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Jeremy Griffin</a:t>
            </a:r>
          </a:p>
          <a:p>
            <a:pPr algn="ctr"/>
            <a:r>
              <a:rPr lang="en-US" sz="1200" i="1" dirty="0">
                <a:latin typeface="Verdana" panose="020B0604030504040204" pitchFamily="34" charset="0"/>
                <a:ea typeface="Verdana" panose="020B0604030504040204" pitchFamily="34" charset="0"/>
              </a:rPr>
              <a:t>Management Specialist</a:t>
            </a:r>
          </a:p>
          <a:p>
            <a:pPr algn="ctr"/>
            <a:r>
              <a:rPr lang="en-US" sz="1200" i="1" dirty="0">
                <a:latin typeface="Verdana" panose="020B0604030504040204" pitchFamily="34" charset="0"/>
                <a:ea typeface="Verdana" panose="020B0604030504040204" pitchFamily="34" charset="0"/>
              </a:rPr>
              <a:t>City Manager’s Office</a:t>
            </a:r>
          </a:p>
        </p:txBody>
      </p:sp>
      <p:sp>
        <p:nvSpPr>
          <p:cNvPr id="10" name="TextBox 9">
            <a:extLst>
              <a:ext uri="{FF2B5EF4-FFF2-40B4-BE49-F238E27FC236}">
                <a16:creationId xmlns:a16="http://schemas.microsoft.com/office/drawing/2014/main" id="{27C6EF06-71CF-467A-873C-956BB5B2274C}"/>
              </a:ext>
            </a:extLst>
          </p:cNvPr>
          <p:cNvSpPr txBox="1"/>
          <p:nvPr/>
        </p:nvSpPr>
        <p:spPr>
          <a:xfrm>
            <a:off x="4835577" y="2268905"/>
            <a:ext cx="2055138" cy="2046714"/>
          </a:xfrm>
          <a:prstGeom prst="rect">
            <a:avLst/>
          </a:prstGeom>
          <a:noFill/>
        </p:spPr>
        <p:txBody>
          <a:bodyPr wrap="square" rtlCol="0">
            <a:spAutoFit/>
          </a:bodyPr>
          <a:lstStyle/>
          <a:p>
            <a:pPr algn="ctr"/>
            <a:endParaRPr lang="en-US" sz="1400" dirty="0">
              <a:latin typeface="Verdana" panose="020B0604030504040204" pitchFamily="34" charset="0"/>
              <a:ea typeface="Verdana" panose="020B0604030504040204" pitchFamily="34" charset="0"/>
            </a:endParaRPr>
          </a:p>
          <a:p>
            <a:pPr algn="ctr"/>
            <a:endParaRPr lang="en-US" sz="1700" b="1"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Clara Vera</a:t>
            </a:r>
          </a:p>
          <a:p>
            <a:pPr algn="ctr"/>
            <a:r>
              <a:rPr lang="en-US" sz="1200" i="1" dirty="0">
                <a:latin typeface="Verdana" panose="020B0604030504040204" pitchFamily="34" charset="0"/>
                <a:ea typeface="Verdana" panose="020B0604030504040204" pitchFamily="34" charset="0"/>
              </a:rPr>
              <a:t>Municipal Marketing Manager</a:t>
            </a:r>
          </a:p>
          <a:p>
            <a:pPr algn="ctr"/>
            <a:endParaRPr lang="en-US" sz="1200" dirty="0">
              <a:latin typeface="Verdana" panose="020B0604030504040204" pitchFamily="34" charset="0"/>
              <a:ea typeface="Verdana" panose="020B0604030504040204" pitchFamily="34" charset="0"/>
            </a:endParaRPr>
          </a:p>
          <a:p>
            <a:pPr algn="ctr"/>
            <a:endParaRPr lang="en-US" sz="1200"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Mike Veto</a:t>
            </a:r>
          </a:p>
          <a:p>
            <a:pPr algn="ctr"/>
            <a:r>
              <a:rPr lang="en-US" sz="1200" i="1" dirty="0">
                <a:latin typeface="Verdana" panose="020B0604030504040204" pitchFamily="34" charset="0"/>
                <a:ea typeface="Verdana" panose="020B0604030504040204" pitchFamily="34" charset="0"/>
              </a:rPr>
              <a:t>District Environmental Coordinator</a:t>
            </a:r>
          </a:p>
        </p:txBody>
      </p:sp>
      <p:pic>
        <p:nvPicPr>
          <p:cNvPr id="22" name="Picture 21" descr="A close up of a keyboard&#10;&#10;Description automatically generated with low confidence">
            <a:extLst>
              <a:ext uri="{FF2B5EF4-FFF2-40B4-BE49-F238E27FC236}">
                <a16:creationId xmlns:a16="http://schemas.microsoft.com/office/drawing/2014/main" id="{47AEC757-66E5-47C7-A0AF-E5FC277E2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000" y="1702867"/>
            <a:ext cx="1700291" cy="431699"/>
          </a:xfrm>
          <a:prstGeom prst="rect">
            <a:avLst/>
          </a:prstGeom>
        </p:spPr>
      </p:pic>
      <p:pic>
        <p:nvPicPr>
          <p:cNvPr id="5" name="Picture 4">
            <a:extLst>
              <a:ext uri="{FF2B5EF4-FFF2-40B4-BE49-F238E27FC236}">
                <a16:creationId xmlns:a16="http://schemas.microsoft.com/office/drawing/2014/main" id="{33C6FA49-9832-6ACD-1282-260F0FEE4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4553" y="1568531"/>
            <a:ext cx="1752600" cy="700373"/>
          </a:xfrm>
          <a:prstGeom prst="rect">
            <a:avLst/>
          </a:prstGeom>
        </p:spPr>
      </p:pic>
    </p:spTree>
    <p:extLst>
      <p:ext uri="{BB962C8B-B14F-4D97-AF65-F5344CB8AC3E}">
        <p14:creationId xmlns:p14="http://schemas.microsoft.com/office/powerpoint/2010/main" val="352794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California Recycling Laws</a:t>
            </a:r>
          </a:p>
        </p:txBody>
      </p:sp>
      <p:pic>
        <p:nvPicPr>
          <p:cNvPr id="4" name="Picture 3"/>
          <p:cNvPicPr>
            <a:picLocks noChangeAspect="1"/>
          </p:cNvPicPr>
          <p:nvPr/>
        </p:nvPicPr>
        <p:blipFill>
          <a:blip r:embed="rId3"/>
          <a:stretch>
            <a:fillRect/>
          </a:stretch>
        </p:blipFill>
        <p:spPr>
          <a:xfrm>
            <a:off x="5029200" y="1572328"/>
            <a:ext cx="2475190" cy="618422"/>
          </a:xfrm>
          <a:prstGeom prst="rect">
            <a:avLst/>
          </a:prstGeom>
        </p:spPr>
      </p:pic>
      <p:sp>
        <p:nvSpPr>
          <p:cNvPr id="7" name="Content Placeholder 2"/>
          <p:cNvSpPr txBox="1">
            <a:spLocks/>
          </p:cNvSpPr>
          <p:nvPr/>
        </p:nvSpPr>
        <p:spPr>
          <a:xfrm>
            <a:off x="762000" y="1597935"/>
            <a:ext cx="4114800" cy="2743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Verdana" panose="020B0604030504040204" pitchFamily="34" charset="0"/>
                <a:ea typeface="Verdana" panose="020B0604030504040204" pitchFamily="34" charset="0"/>
              </a:rPr>
              <a:t>  </a:t>
            </a:r>
            <a:r>
              <a:rPr lang="en-US" sz="2000" b="1" dirty="0">
                <a:latin typeface="Verdana" panose="020B0604030504040204" pitchFamily="34" charset="0"/>
                <a:ea typeface="Verdana" panose="020B0604030504040204" pitchFamily="34" charset="0"/>
              </a:rPr>
              <a:t>Hierarchy Overview</a:t>
            </a:r>
          </a:p>
          <a:p>
            <a:pPr lvl="1"/>
            <a:r>
              <a:rPr lang="en-US" sz="2000" dirty="0">
                <a:latin typeface="Verdana" panose="020B0604030504040204" pitchFamily="34" charset="0"/>
                <a:ea typeface="Verdana" panose="020B0604030504040204" pitchFamily="34" charset="0"/>
              </a:rPr>
              <a:t>CalRecycle </a:t>
            </a:r>
          </a:p>
          <a:p>
            <a:pPr lvl="1"/>
            <a:r>
              <a:rPr lang="en-US" sz="2000" dirty="0">
                <a:latin typeface="Verdana" panose="020B0604030504040204" pitchFamily="34" charset="0"/>
                <a:ea typeface="Verdana" panose="020B0604030504040204" pitchFamily="34" charset="0"/>
              </a:rPr>
              <a:t>City of La Quinta</a:t>
            </a:r>
          </a:p>
          <a:p>
            <a:pPr lvl="1"/>
            <a:r>
              <a:rPr lang="en-US" sz="2000" dirty="0">
                <a:latin typeface="Verdana" panose="020B0604030504040204" pitchFamily="34" charset="0"/>
                <a:ea typeface="Verdana" panose="020B0604030504040204" pitchFamily="34" charset="0"/>
              </a:rPr>
              <a:t>Burrtec Waste and Recycling Services</a:t>
            </a:r>
          </a:p>
          <a:p>
            <a:pPr lvl="1"/>
            <a:r>
              <a:rPr lang="en-US" sz="2000" dirty="0">
                <a:latin typeface="Verdana" panose="020B0604030504040204" pitchFamily="34" charset="0"/>
                <a:ea typeface="Verdana" panose="020B0604030504040204" pitchFamily="34" charset="0"/>
              </a:rPr>
              <a:t>Why we are here today</a:t>
            </a:r>
          </a:p>
        </p:txBody>
      </p:sp>
      <p:pic>
        <p:nvPicPr>
          <p:cNvPr id="8" name="Picture 7">
            <a:extLst>
              <a:ext uri="{FF2B5EF4-FFF2-40B4-BE49-F238E27FC236}">
                <a16:creationId xmlns:a16="http://schemas.microsoft.com/office/drawing/2014/main" id="{46EEA519-FB2F-B492-7A4F-09D9AF1F2B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2449883"/>
            <a:ext cx="2475190" cy="700934"/>
          </a:xfrm>
          <a:prstGeom prst="rect">
            <a:avLst/>
          </a:prstGeom>
        </p:spPr>
      </p:pic>
      <p:pic>
        <p:nvPicPr>
          <p:cNvPr id="3" name="Picture 2" descr="A close up of a keyboard&#10;&#10;Description automatically generated with low confidence">
            <a:extLst>
              <a:ext uri="{FF2B5EF4-FFF2-40B4-BE49-F238E27FC236}">
                <a16:creationId xmlns:a16="http://schemas.microsoft.com/office/drawing/2014/main" id="{245A152A-C8D5-B11C-D718-7E4C961634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3409950"/>
            <a:ext cx="2475190" cy="549210"/>
          </a:xfrm>
          <a:prstGeom prst="rect">
            <a:avLst/>
          </a:prstGeom>
        </p:spPr>
      </p:pic>
    </p:spTree>
    <p:extLst>
      <p:ext uri="{BB962C8B-B14F-4D97-AF65-F5344CB8AC3E}">
        <p14:creationId xmlns:p14="http://schemas.microsoft.com/office/powerpoint/2010/main" val="257469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1+#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57350"/>
            <a:ext cx="4724400" cy="2590800"/>
          </a:xfrm>
        </p:spPr>
        <p:txBody>
          <a:bodyPr>
            <a:noAutofit/>
          </a:bodyPr>
          <a:lstStyle/>
          <a:p>
            <a:pPr marL="0" indent="0">
              <a:buNone/>
            </a:pPr>
            <a:r>
              <a:rPr lang="en-US" sz="1700" b="1" dirty="0">
                <a:latin typeface="Verdana" panose="020B0604030504040204" pitchFamily="34" charset="0"/>
                <a:ea typeface="Verdana" panose="020B0604030504040204" pitchFamily="34" charset="0"/>
              </a:rPr>
              <a:t>Assembly Bill 341 (AB 341)</a:t>
            </a:r>
          </a:p>
          <a:p>
            <a:pPr lvl="1">
              <a:buFont typeface="Courier New" panose="02070309020205020404" pitchFamily="49" charset="0"/>
              <a:buChar char="­"/>
            </a:pPr>
            <a:r>
              <a:rPr lang="en-US" sz="1700" b="1" dirty="0">
                <a:latin typeface="Verdana" panose="020B0604030504040204" pitchFamily="34" charset="0"/>
                <a:ea typeface="Verdana" panose="020B0604030504040204" pitchFamily="34" charset="0"/>
              </a:rPr>
              <a:t>July 1, 2012, </a:t>
            </a:r>
            <a:r>
              <a:rPr lang="en-US" sz="1700" dirty="0">
                <a:latin typeface="Verdana" panose="020B0604030504040204" pitchFamily="34" charset="0"/>
                <a:ea typeface="Verdana" panose="020B0604030504040204" pitchFamily="34" charset="0"/>
              </a:rPr>
              <a:t>a business (includes public entities) that generates </a:t>
            </a:r>
            <a:r>
              <a:rPr lang="en-US" sz="1700" b="1" dirty="0">
                <a:latin typeface="Verdana" panose="020B0604030504040204" pitchFamily="34" charset="0"/>
                <a:ea typeface="Verdana" panose="020B0604030504040204" pitchFamily="34" charset="0"/>
              </a:rPr>
              <a:t>4 cubic yards </a:t>
            </a:r>
            <a:r>
              <a:rPr lang="en-US" sz="1700" dirty="0">
                <a:latin typeface="Verdana" panose="020B0604030504040204" pitchFamily="34" charset="0"/>
                <a:ea typeface="Verdana" panose="020B0604030504040204" pitchFamily="34" charset="0"/>
              </a:rPr>
              <a:t>or more of commercial solid waste per week or is a multifamily residential dwelling of five units or more </a:t>
            </a:r>
            <a:r>
              <a:rPr lang="en-US" sz="1700" b="1" u="sng" dirty="0">
                <a:latin typeface="Verdana" panose="020B0604030504040204" pitchFamily="34" charset="0"/>
                <a:ea typeface="Verdana" panose="020B0604030504040204" pitchFamily="34" charset="0"/>
              </a:rPr>
              <a:t>shall arrange for recycling services</a:t>
            </a:r>
            <a:r>
              <a:rPr lang="en-US" sz="1700" dirty="0">
                <a:latin typeface="Verdana" panose="020B0604030504040204" pitchFamily="34" charset="0"/>
                <a:ea typeface="Verdana" panose="020B0604030504040204" pitchFamily="34" charset="0"/>
              </a:rPr>
              <a:t>.</a:t>
            </a:r>
          </a:p>
          <a:p>
            <a:pPr marL="0" indent="0">
              <a:buNone/>
            </a:pPr>
            <a:endParaRPr lang="en-US" sz="1700" dirty="0">
              <a:latin typeface="Verdana" panose="020B0604030504040204" pitchFamily="34" charset="0"/>
              <a:ea typeface="Verdana" panose="020B0604030504040204" pitchFamily="34" charset="0"/>
            </a:endParaRPr>
          </a:p>
        </p:txBody>
      </p:sp>
      <p:sp>
        <p:nvSpPr>
          <p:cNvPr id="7" name="Title 1">
            <a:extLst>
              <a:ext uri="{FF2B5EF4-FFF2-40B4-BE49-F238E27FC236}">
                <a16:creationId xmlns:a16="http://schemas.microsoft.com/office/drawing/2014/main" id="{FC89DE43-7F2C-F31D-0C35-F267FC46688C}"/>
              </a:ext>
            </a:extLst>
          </p:cNvPr>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AB 341: Mandatory Business Recycling</a:t>
            </a:r>
          </a:p>
        </p:txBody>
      </p:sp>
      <p:pic>
        <p:nvPicPr>
          <p:cNvPr id="2" name="Picture 1">
            <a:extLst>
              <a:ext uri="{FF2B5EF4-FFF2-40B4-BE49-F238E27FC236}">
                <a16:creationId xmlns:a16="http://schemas.microsoft.com/office/drawing/2014/main" id="{73AFC1DC-4CEB-AF64-D4D3-7171EC1D8E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68" t="28552" r="17929" b="6310"/>
          <a:stretch/>
        </p:blipFill>
        <p:spPr>
          <a:xfrm>
            <a:off x="5708630" y="1352550"/>
            <a:ext cx="2520970" cy="223503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CD21933B-8DCD-AC78-8053-92A83DBC1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2796417"/>
            <a:ext cx="1645009" cy="1582341"/>
          </a:xfrm>
          <a:prstGeom prst="rect">
            <a:avLst/>
          </a:prstGeom>
        </p:spPr>
      </p:pic>
    </p:spTree>
    <p:extLst>
      <p:ext uri="{BB962C8B-B14F-4D97-AF65-F5344CB8AC3E}">
        <p14:creationId xmlns:p14="http://schemas.microsoft.com/office/powerpoint/2010/main" val="4093269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162" y="1504950"/>
            <a:ext cx="4223238" cy="2971800"/>
          </a:xfrm>
        </p:spPr>
        <p:txBody>
          <a:bodyPr>
            <a:normAutofit fontScale="92500" lnSpcReduction="20000"/>
          </a:bodyPr>
          <a:lstStyle/>
          <a:p>
            <a:pPr marL="0" indent="0">
              <a:buNone/>
            </a:pPr>
            <a:r>
              <a:rPr lang="en-US" sz="1700" b="1" dirty="0">
                <a:latin typeface="Verdana" panose="020B0604030504040204" pitchFamily="34" charset="0"/>
                <a:ea typeface="Verdana" panose="020B0604030504040204" pitchFamily="34" charset="0"/>
              </a:rPr>
              <a:t>Assembly Bill 1826 (AB 1826)</a:t>
            </a:r>
          </a:p>
          <a:p>
            <a:pPr lvl="1"/>
            <a:r>
              <a:rPr lang="en-US" sz="1700" dirty="0">
                <a:latin typeface="Verdana" panose="020B0604030504040204" pitchFamily="34" charset="0"/>
                <a:ea typeface="Verdana" panose="020B0604030504040204" pitchFamily="34" charset="0"/>
              </a:rPr>
              <a:t>In October 2014, Governor Brown signed AB 1826 into law, requiring businesses to recycle their organic waste.</a:t>
            </a:r>
          </a:p>
          <a:p>
            <a:pPr lvl="1"/>
            <a:endParaRPr lang="en-US" sz="900" dirty="0">
              <a:latin typeface="Verdana" panose="020B0604030504040204" pitchFamily="34" charset="0"/>
              <a:ea typeface="Verdana" panose="020B0604030504040204" pitchFamily="34" charset="0"/>
            </a:endParaRPr>
          </a:p>
          <a:p>
            <a:pPr lvl="1"/>
            <a:r>
              <a:rPr lang="en-US" sz="1700" dirty="0">
                <a:latin typeface="Verdana" panose="020B0604030504040204" pitchFamily="34" charset="0"/>
                <a:ea typeface="Verdana" panose="020B0604030504040204" pitchFamily="34" charset="0"/>
              </a:rPr>
              <a:t>CalRecycle reduced the threshold to </a:t>
            </a:r>
            <a:r>
              <a:rPr lang="en-US" sz="1700" b="1" dirty="0">
                <a:latin typeface="Verdana" panose="020B0604030504040204" pitchFamily="34" charset="0"/>
                <a:ea typeface="Verdana" panose="020B0604030504040204" pitchFamily="34" charset="0"/>
              </a:rPr>
              <a:t>2 cubic yards </a:t>
            </a:r>
            <a:r>
              <a:rPr lang="en-US" sz="1700" dirty="0">
                <a:latin typeface="Verdana" panose="020B0604030504040204" pitchFamily="34" charset="0"/>
                <a:ea typeface="Verdana" panose="020B0604030504040204" pitchFamily="34" charset="0"/>
              </a:rPr>
              <a:t>of solid waste.</a:t>
            </a:r>
          </a:p>
          <a:p>
            <a:pPr lvl="1"/>
            <a:endParaRPr lang="en-US" sz="900" dirty="0">
              <a:latin typeface="Verdana" panose="020B0604030504040204" pitchFamily="34" charset="0"/>
              <a:ea typeface="Verdana" panose="020B0604030504040204" pitchFamily="34" charset="0"/>
            </a:endParaRPr>
          </a:p>
          <a:p>
            <a:pPr lvl="1"/>
            <a:r>
              <a:rPr lang="en-US" sz="1700" dirty="0">
                <a:latin typeface="Verdana" panose="020B0604030504040204" pitchFamily="34" charset="0"/>
                <a:ea typeface="Verdana" panose="020B0604030504040204" pitchFamily="34" charset="0"/>
              </a:rPr>
              <a:t>Organic waste consists of food waste, green waste, landscape and pruning waste, and nonhazardous wood waste. </a:t>
            </a:r>
          </a:p>
        </p:txBody>
      </p:sp>
      <p:sp>
        <p:nvSpPr>
          <p:cNvPr id="7" name="Title 1">
            <a:extLst>
              <a:ext uri="{FF2B5EF4-FFF2-40B4-BE49-F238E27FC236}">
                <a16:creationId xmlns:a16="http://schemas.microsoft.com/office/drawing/2014/main" id="{356F1850-5777-DF13-1A84-AD5ADAFF9C8E}"/>
              </a:ext>
            </a:extLst>
          </p:cNvPr>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AB 1826: Mandatory Commercial            Organics Recycling</a:t>
            </a:r>
          </a:p>
        </p:txBody>
      </p:sp>
      <p:pic>
        <p:nvPicPr>
          <p:cNvPr id="2" name="Picture 1" descr="Foodie-in-training: Organic vs. Supermarket Vegetables - Adventures of a London Kiwi">
            <a:extLst>
              <a:ext uri="{FF2B5EF4-FFF2-40B4-BE49-F238E27FC236}">
                <a16:creationId xmlns:a16="http://schemas.microsoft.com/office/drawing/2014/main" id="{D28DFC8F-2A8A-4979-036D-BCDAFCBD5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039" y="1809750"/>
            <a:ext cx="3836266" cy="2157899"/>
          </a:xfrm>
          <a:prstGeom prst="rect">
            <a:avLst/>
          </a:prstGeom>
        </p:spPr>
      </p:pic>
    </p:spTree>
    <p:extLst>
      <p:ext uri="{BB962C8B-B14F-4D97-AF65-F5344CB8AC3E}">
        <p14:creationId xmlns:p14="http://schemas.microsoft.com/office/powerpoint/2010/main" val="51926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28750"/>
            <a:ext cx="5105400" cy="3429000"/>
          </a:xfrm>
        </p:spPr>
        <p:txBody>
          <a:bodyPr>
            <a:noAutofit/>
          </a:bodyPr>
          <a:lstStyle/>
          <a:p>
            <a:pPr marL="0" indent="0">
              <a:buNone/>
            </a:pPr>
            <a:r>
              <a:rPr lang="en-US" sz="1700" b="1" dirty="0">
                <a:latin typeface="Verdana" panose="020B0604030504040204" pitchFamily="34" charset="0"/>
                <a:ea typeface="Verdana" panose="020B0604030504040204" pitchFamily="34" charset="0"/>
              </a:rPr>
              <a:t>Assembly Bill 827 (AB 827)</a:t>
            </a:r>
          </a:p>
          <a:p>
            <a:pPr lvl="1"/>
            <a:r>
              <a:rPr lang="en-US" sz="1700" dirty="0">
                <a:latin typeface="Verdana" panose="020B0604030504040204" pitchFamily="34" charset="0"/>
                <a:ea typeface="Verdana" panose="020B0604030504040204" pitchFamily="34" charset="0"/>
              </a:rPr>
              <a:t>July 1, 2020, Commercial Recycling Requirements: AB 341 and AB 1826-covered businesses must provide </a:t>
            </a:r>
            <a:r>
              <a:rPr lang="en-US" sz="1700" b="1" dirty="0">
                <a:latin typeface="Verdana" panose="020B0604030504040204" pitchFamily="34" charset="0"/>
                <a:ea typeface="Verdana" panose="020B0604030504040204" pitchFamily="34" charset="0"/>
              </a:rPr>
              <a:t>organics and recycling containers at front-of-house </a:t>
            </a:r>
            <a:r>
              <a:rPr lang="en-US" sz="1700" dirty="0">
                <a:latin typeface="Verdana" panose="020B0604030504040204" pitchFamily="34" charset="0"/>
                <a:ea typeface="Verdana" panose="020B0604030504040204" pitchFamily="34" charset="0"/>
              </a:rPr>
              <a:t>to  collect waste generated from  products purchased and consumed  on the premises.</a:t>
            </a:r>
          </a:p>
          <a:p>
            <a:pPr lvl="1"/>
            <a:endParaRPr lang="en-US" sz="800" dirty="0">
              <a:latin typeface="Verdana" panose="020B0604030504040204" pitchFamily="34" charset="0"/>
              <a:ea typeface="Verdana" panose="020B0604030504040204" pitchFamily="34" charset="0"/>
            </a:endParaRPr>
          </a:p>
          <a:p>
            <a:pPr lvl="1"/>
            <a:r>
              <a:rPr lang="en-US" sz="1700" dirty="0">
                <a:latin typeface="Verdana" panose="020B0604030504040204" pitchFamily="34" charset="0"/>
                <a:ea typeface="Verdana" panose="020B0604030504040204" pitchFamily="34" charset="0"/>
              </a:rPr>
              <a:t>These containers must be placed adjacent to trash and be visible, easily accessible, and clearly marked.</a:t>
            </a:r>
          </a:p>
        </p:txBody>
      </p:sp>
      <p:pic>
        <p:nvPicPr>
          <p:cNvPr id="4" name="Picture 3"/>
          <p:cNvPicPr>
            <a:picLocks noChangeAspect="1"/>
          </p:cNvPicPr>
          <p:nvPr/>
        </p:nvPicPr>
        <p:blipFill>
          <a:blip r:embed="rId3"/>
          <a:stretch>
            <a:fillRect/>
          </a:stretch>
        </p:blipFill>
        <p:spPr>
          <a:xfrm>
            <a:off x="5715000" y="2090371"/>
            <a:ext cx="2631741" cy="1970942"/>
          </a:xfrm>
          <a:prstGeom prst="rect">
            <a:avLst/>
          </a:prstGeom>
        </p:spPr>
      </p:pic>
      <p:sp>
        <p:nvSpPr>
          <p:cNvPr id="7" name="Title 1">
            <a:extLst>
              <a:ext uri="{FF2B5EF4-FFF2-40B4-BE49-F238E27FC236}">
                <a16:creationId xmlns:a16="http://schemas.microsoft.com/office/drawing/2014/main" id="{386DC863-E178-6254-A773-3F097A37CB8C}"/>
              </a:ext>
            </a:extLst>
          </p:cNvPr>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AB 827: Mandatory Recycling                                Front-of-House</a:t>
            </a:r>
          </a:p>
        </p:txBody>
      </p:sp>
    </p:spTree>
    <p:extLst>
      <p:ext uri="{BB962C8B-B14F-4D97-AF65-F5344CB8AC3E}">
        <p14:creationId xmlns:p14="http://schemas.microsoft.com/office/powerpoint/2010/main" val="3611714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SB 1383: Short-Lived Climate Pollutants</a:t>
            </a:r>
          </a:p>
        </p:txBody>
      </p:sp>
      <p:grpSp>
        <p:nvGrpSpPr>
          <p:cNvPr id="12" name="Group 11">
            <a:extLst>
              <a:ext uri="{FF2B5EF4-FFF2-40B4-BE49-F238E27FC236}">
                <a16:creationId xmlns:a16="http://schemas.microsoft.com/office/drawing/2014/main" id="{050D61E5-CFA0-5471-1527-72EC8225AE32}"/>
              </a:ext>
            </a:extLst>
          </p:cNvPr>
          <p:cNvGrpSpPr>
            <a:grpSpLocks noChangeAspect="1"/>
          </p:cNvGrpSpPr>
          <p:nvPr/>
        </p:nvGrpSpPr>
        <p:grpSpPr>
          <a:xfrm>
            <a:off x="532911" y="1142147"/>
            <a:ext cx="2591289" cy="1876904"/>
            <a:chOff x="4063988" y="0"/>
            <a:chExt cx="4064010" cy="2943615"/>
          </a:xfrm>
        </p:grpSpPr>
        <p:pic>
          <p:nvPicPr>
            <p:cNvPr id="13" name="Picture 12" descr="A picture containing outdoor, nature&#10;&#10;Description automatically generated">
              <a:extLst>
                <a:ext uri="{FF2B5EF4-FFF2-40B4-BE49-F238E27FC236}">
                  <a16:creationId xmlns:a16="http://schemas.microsoft.com/office/drawing/2014/main" id="{D34F7501-C6A2-217F-AAC6-6F488F9A16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6"/>
            <a:stretch/>
          </p:blipFill>
          <p:spPr>
            <a:xfrm>
              <a:off x="4063997" y="0"/>
              <a:ext cx="4064001" cy="2943615"/>
            </a:xfrm>
            <a:prstGeom prst="rect">
              <a:avLst/>
            </a:prstGeom>
          </p:spPr>
        </p:pic>
        <p:sp>
          <p:nvSpPr>
            <p:cNvPr id="14" name="Rectangle 13">
              <a:extLst>
                <a:ext uri="{FF2B5EF4-FFF2-40B4-BE49-F238E27FC236}">
                  <a16:creationId xmlns:a16="http://schemas.microsoft.com/office/drawing/2014/main" id="{011BCE8D-70C7-2941-DC59-5F7D466A615B}"/>
                </a:ext>
              </a:extLst>
            </p:cNvPr>
            <p:cNvSpPr/>
            <p:nvPr/>
          </p:nvSpPr>
          <p:spPr>
            <a:xfrm>
              <a:off x="4063988" y="1766170"/>
              <a:ext cx="4063988" cy="1177440"/>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FDE148C-FAA1-558D-5A6F-9E97E644E4C6}"/>
              </a:ext>
            </a:extLst>
          </p:cNvPr>
          <p:cNvGrpSpPr>
            <a:grpSpLocks noChangeAspect="1"/>
          </p:cNvGrpSpPr>
          <p:nvPr/>
        </p:nvGrpSpPr>
        <p:grpSpPr>
          <a:xfrm>
            <a:off x="532932" y="3019059"/>
            <a:ext cx="2591268" cy="1876893"/>
            <a:chOff x="8127999" y="0"/>
            <a:chExt cx="4064001" cy="2943615"/>
          </a:xfrm>
        </p:grpSpPr>
        <p:pic>
          <p:nvPicPr>
            <p:cNvPr id="17" name="Picture 16" descr="A picture containing person, vegetable&#10;&#10;Description automatically generated">
              <a:extLst>
                <a:ext uri="{FF2B5EF4-FFF2-40B4-BE49-F238E27FC236}">
                  <a16:creationId xmlns:a16="http://schemas.microsoft.com/office/drawing/2014/main" id="{E2612A9A-D96C-B074-0E04-685C334C61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76" b="9003"/>
            <a:stretch/>
          </p:blipFill>
          <p:spPr>
            <a:xfrm>
              <a:off x="8127999" y="0"/>
              <a:ext cx="4064001" cy="2943615"/>
            </a:xfrm>
            <a:prstGeom prst="rect">
              <a:avLst/>
            </a:prstGeom>
          </p:spPr>
        </p:pic>
        <p:sp>
          <p:nvSpPr>
            <p:cNvPr id="18" name="Rectangle 17">
              <a:extLst>
                <a:ext uri="{FF2B5EF4-FFF2-40B4-BE49-F238E27FC236}">
                  <a16:creationId xmlns:a16="http://schemas.microsoft.com/office/drawing/2014/main" id="{8398BCBE-3FD7-7F53-F421-98EB0DC5A62F}"/>
                </a:ext>
              </a:extLst>
            </p:cNvPr>
            <p:cNvSpPr/>
            <p:nvPr/>
          </p:nvSpPr>
          <p:spPr>
            <a:xfrm>
              <a:off x="8128012" y="1766170"/>
              <a:ext cx="4063988" cy="1177440"/>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B5160CE-09EE-FB03-C84F-D5B4A80D1E13}"/>
              </a:ext>
            </a:extLst>
          </p:cNvPr>
          <p:cNvGrpSpPr>
            <a:grpSpLocks noChangeAspect="1"/>
          </p:cNvGrpSpPr>
          <p:nvPr/>
        </p:nvGrpSpPr>
        <p:grpSpPr>
          <a:xfrm>
            <a:off x="3123720" y="1146613"/>
            <a:ext cx="2591280" cy="1876901"/>
            <a:chOff x="4063988" y="2943615"/>
            <a:chExt cx="4064007" cy="2943618"/>
          </a:xfrm>
        </p:grpSpPr>
        <p:pic>
          <p:nvPicPr>
            <p:cNvPr id="25" name="Picture 24" descr="A helicopter flying in the sky&#10;&#10;Description automatically generated with low confidence">
              <a:extLst>
                <a:ext uri="{FF2B5EF4-FFF2-40B4-BE49-F238E27FC236}">
                  <a16:creationId xmlns:a16="http://schemas.microsoft.com/office/drawing/2014/main" id="{C92B6200-0012-3A55-E761-8423327277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5" r="2745"/>
            <a:stretch/>
          </p:blipFill>
          <p:spPr>
            <a:xfrm>
              <a:off x="4063994" y="2943615"/>
              <a:ext cx="4064001" cy="2943618"/>
            </a:xfrm>
            <a:prstGeom prst="rect">
              <a:avLst/>
            </a:prstGeom>
          </p:spPr>
        </p:pic>
        <p:sp>
          <p:nvSpPr>
            <p:cNvPr id="26" name="Rectangle 25">
              <a:extLst>
                <a:ext uri="{FF2B5EF4-FFF2-40B4-BE49-F238E27FC236}">
                  <a16:creationId xmlns:a16="http://schemas.microsoft.com/office/drawing/2014/main" id="{67B5912E-4BA4-6CD9-C4FC-058A6DA40DBF}"/>
                </a:ext>
              </a:extLst>
            </p:cNvPr>
            <p:cNvSpPr/>
            <p:nvPr/>
          </p:nvSpPr>
          <p:spPr>
            <a:xfrm>
              <a:off x="4063988" y="4697248"/>
              <a:ext cx="4063988" cy="1177440"/>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Title 4">
            <a:extLst>
              <a:ext uri="{FF2B5EF4-FFF2-40B4-BE49-F238E27FC236}">
                <a16:creationId xmlns:a16="http://schemas.microsoft.com/office/drawing/2014/main" id="{7FBB0F46-EDAE-22F5-DF08-1948A6E1CB08}"/>
              </a:ext>
            </a:extLst>
          </p:cNvPr>
          <p:cNvSpPr txBox="1">
            <a:spLocks/>
          </p:cNvSpPr>
          <p:nvPr/>
        </p:nvSpPr>
        <p:spPr>
          <a:xfrm>
            <a:off x="6096468" y="2264759"/>
            <a:ext cx="2514600" cy="102155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Verdana" panose="020B0604030504040204" pitchFamily="34" charset="0"/>
                <a:ea typeface="Verdana" panose="020B0604030504040204" pitchFamily="34" charset="0"/>
              </a:rPr>
              <a:t>It’s Here!</a:t>
            </a:r>
          </a:p>
        </p:txBody>
      </p:sp>
      <p:grpSp>
        <p:nvGrpSpPr>
          <p:cNvPr id="20" name="Group 19">
            <a:extLst>
              <a:ext uri="{FF2B5EF4-FFF2-40B4-BE49-F238E27FC236}">
                <a16:creationId xmlns:a16="http://schemas.microsoft.com/office/drawing/2014/main" id="{DB9520B4-7342-D21A-7703-2381C1E8185D}"/>
              </a:ext>
            </a:extLst>
          </p:cNvPr>
          <p:cNvGrpSpPr>
            <a:grpSpLocks noChangeAspect="1"/>
          </p:cNvGrpSpPr>
          <p:nvPr/>
        </p:nvGrpSpPr>
        <p:grpSpPr>
          <a:xfrm>
            <a:off x="3123718" y="3022579"/>
            <a:ext cx="2591282" cy="1876901"/>
            <a:chOff x="-18" y="2943614"/>
            <a:chExt cx="4064006" cy="2943615"/>
          </a:xfrm>
        </p:grpSpPr>
        <p:pic>
          <p:nvPicPr>
            <p:cNvPr id="21" name="Picture 20">
              <a:extLst>
                <a:ext uri="{FF2B5EF4-FFF2-40B4-BE49-F238E27FC236}">
                  <a16:creationId xmlns:a16="http://schemas.microsoft.com/office/drawing/2014/main" id="{874924AC-04A7-A7F6-CFC3-8AA0E83AFA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142"/>
            <a:stretch/>
          </p:blipFill>
          <p:spPr>
            <a:xfrm>
              <a:off x="0" y="2943614"/>
              <a:ext cx="4063988" cy="2943615"/>
            </a:xfrm>
            <a:prstGeom prst="rect">
              <a:avLst/>
            </a:prstGeom>
          </p:spPr>
        </p:pic>
        <p:sp>
          <p:nvSpPr>
            <p:cNvPr id="22" name="Rectangle 21">
              <a:extLst>
                <a:ext uri="{FF2B5EF4-FFF2-40B4-BE49-F238E27FC236}">
                  <a16:creationId xmlns:a16="http://schemas.microsoft.com/office/drawing/2014/main" id="{90F4E311-94F0-1EB8-9213-D2CC35354C71}"/>
                </a:ext>
              </a:extLst>
            </p:cNvPr>
            <p:cNvSpPr/>
            <p:nvPr/>
          </p:nvSpPr>
          <p:spPr>
            <a:xfrm>
              <a:off x="-18" y="4697248"/>
              <a:ext cx="4063988" cy="1177440"/>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3701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10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0-#ppt_w/2"/>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50" fill="hold"/>
                                        <p:tgtEl>
                                          <p:spTgt spid="20"/>
                                        </p:tgtEl>
                                        <p:attrNameLst>
                                          <p:attrName>ppt_x</p:attrName>
                                        </p:attrNameLst>
                                      </p:cBhvr>
                                      <p:tavLst>
                                        <p:tav tm="0">
                                          <p:val>
                                            <p:strVal val="1+#ppt_w/2"/>
                                          </p:val>
                                        </p:tav>
                                        <p:tav tm="100000">
                                          <p:val>
                                            <p:strVal val="#ppt_x"/>
                                          </p:val>
                                        </p:tav>
                                      </p:tavLst>
                                    </p:anim>
                                    <p:anim calcmode="lin" valueType="num">
                                      <p:cBhvr additive="base">
                                        <p:cTn id="16" dur="75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1+#ppt_w/2"/>
                                          </p:val>
                                        </p:tav>
                                        <p:tav tm="100000">
                                          <p:val>
                                            <p:strVal val="#ppt_x"/>
                                          </p:val>
                                        </p:tav>
                                      </p:tavLst>
                                    </p:anim>
                                    <p:anim calcmode="lin" valueType="num">
                                      <p:cBhvr additive="base">
                                        <p:cTn id="20" dur="75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9283</TotalTime>
  <Words>1953</Words>
  <Application>Microsoft Office PowerPoint</Application>
  <PresentationFormat>On-screen Show (16:9)</PresentationFormat>
  <Paragraphs>343</Paragraphs>
  <Slides>32</Slides>
  <Notes>32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Courier New</vt:lpstr>
      <vt:lpstr>Verdana</vt:lpstr>
      <vt:lpstr>Office Theme</vt:lpstr>
      <vt:lpstr>Mountain Top</vt:lpstr>
      <vt:lpstr>PowerPoint Presentation</vt:lpstr>
      <vt:lpstr>Workshop Housekeeping</vt:lpstr>
      <vt:lpstr>Agenda</vt:lpstr>
      <vt:lpstr>Introductions</vt:lpstr>
      <vt:lpstr>California Recycling Laws</vt:lpstr>
      <vt:lpstr>AB 341: Mandatory Business Recycling</vt:lpstr>
      <vt:lpstr>AB 1826: Mandatory Commercial            Organics Recycling</vt:lpstr>
      <vt:lpstr>AB 827: Mandatory Recycling                                Front-of-House</vt:lpstr>
      <vt:lpstr>SB 1383: Short-Lived Climate Pollutants</vt:lpstr>
      <vt:lpstr>SB 1383 Legislation and Methane Reduction</vt:lpstr>
      <vt:lpstr>SB 1383 Legislation and Methane Reduction</vt:lpstr>
      <vt:lpstr>What is Organic Waste?</vt:lpstr>
      <vt:lpstr>Commercial Sector</vt:lpstr>
      <vt:lpstr>What is Edible Food Recovery?</vt:lpstr>
      <vt:lpstr>Tier 1 Edible Food Generators Current</vt:lpstr>
      <vt:lpstr>Tier 2 Edible Food Generators 2024</vt:lpstr>
      <vt:lpstr>RESIDENTIAL Sector</vt:lpstr>
      <vt:lpstr>SB 1383: Short-Lived Climate Pollutants</vt:lpstr>
      <vt:lpstr>Standardized Bin Colors</vt:lpstr>
      <vt:lpstr>Virtual Food Scraps</vt:lpstr>
      <vt:lpstr>Chicken Soup    - Ingredients for Chicken Soup    - Food prepping and chopping</vt:lpstr>
      <vt:lpstr>PowerPoint Presentation</vt:lpstr>
      <vt:lpstr>PowerPoint Presentation</vt:lpstr>
      <vt:lpstr>PowerPoint Presentation</vt:lpstr>
      <vt:lpstr>PowerPoint Presentation</vt:lpstr>
      <vt:lpstr>SB 1383 La Quinta Residents                     Implementation Timeline</vt:lpstr>
      <vt:lpstr>SB 1383 Gated Communities Implementation Timeline</vt:lpstr>
      <vt:lpstr>PowerPoint Presentation</vt:lpstr>
      <vt:lpstr>PowerPoint Presentation</vt:lpstr>
      <vt:lpstr>LQ’s Recycling Website</vt:lpstr>
      <vt:lpstr>Q &amp; A</vt:lpstr>
      <vt:lpstr>Thank you!  We appreciate your participation!</vt:lpstr>
    </vt:vector>
  </TitlesOfParts>
  <Company>City of La Quinta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Therese Vella-Finorio</dc:creator>
  <cp:lastModifiedBy>Jeremy Griffin</cp:lastModifiedBy>
  <cp:revision>760</cp:revision>
  <cp:lastPrinted>2022-10-21T23:48:52Z</cp:lastPrinted>
  <dcterms:created xsi:type="dcterms:W3CDTF">2012-08-08T14:46:13Z</dcterms:created>
  <dcterms:modified xsi:type="dcterms:W3CDTF">2022-10-26T16:33:57Z</dcterms:modified>
</cp:coreProperties>
</file>