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0" r:id="rId3"/>
    <p:sldId id="258" r:id="rId4"/>
    <p:sldId id="264" r:id="rId5"/>
    <p:sldId id="260" r:id="rId6"/>
    <p:sldId id="262" r:id="rId7"/>
    <p:sldId id="266" r:id="rId8"/>
    <p:sldId id="263" r:id="rId9"/>
    <p:sldId id="265" r:id="rId10"/>
    <p:sldId id="259" r:id="rId11"/>
    <p:sldId id="267" r:id="rId12"/>
    <p:sldId id="268" r:id="rId13"/>
    <p:sldId id="274" r:id="rId14"/>
    <p:sldId id="257" r:id="rId15"/>
    <p:sldId id="271" r:id="rId16"/>
    <p:sldId id="272" r:id="rId17"/>
    <p:sldId id="286" r:id="rId18"/>
    <p:sldId id="275" r:id="rId19"/>
    <p:sldId id="276" r:id="rId20"/>
    <p:sldId id="277" r:id="rId21"/>
    <p:sldId id="279" r:id="rId22"/>
    <p:sldId id="282" r:id="rId23"/>
    <p:sldId id="283" r:id="rId24"/>
    <p:sldId id="281"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B3E03-F6D9-441F-90C4-4B1C477B2AFB}"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AA4F9-2189-4A82-A2A3-8E9097E4083F}" type="slidenum">
              <a:rPr lang="en-US" smtClean="0"/>
              <a:t>‹#›</a:t>
            </a:fld>
            <a:endParaRPr lang="en-US"/>
          </a:p>
        </p:txBody>
      </p:sp>
    </p:spTree>
    <p:extLst>
      <p:ext uri="{BB962C8B-B14F-4D97-AF65-F5344CB8AC3E}">
        <p14:creationId xmlns:p14="http://schemas.microsoft.com/office/powerpoint/2010/main" val="765695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DA746-00A1-7A9B-8B9F-D6D708C24B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A3DE25-3C83-A2A0-F548-88C19B1A45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36CABA-A371-3E9D-3290-94E95DFE0D2D}"/>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5" name="Footer Placeholder 4">
            <a:extLst>
              <a:ext uri="{FF2B5EF4-FFF2-40B4-BE49-F238E27FC236}">
                <a16:creationId xmlns:a16="http://schemas.microsoft.com/office/drawing/2014/main" id="{FFBF3973-30B7-C32F-E388-E34C9DE89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D9F2A-C310-389F-70FD-2EE50B77DE44}"/>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324531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6F519-7EDB-3308-8CFC-303809C512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058647-9B55-5A43-9354-017D61BEA3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BA6B0-AEE7-1B28-3B97-AA3160B5CE27}"/>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5" name="Footer Placeholder 4">
            <a:extLst>
              <a:ext uri="{FF2B5EF4-FFF2-40B4-BE49-F238E27FC236}">
                <a16:creationId xmlns:a16="http://schemas.microsoft.com/office/drawing/2014/main" id="{CE08AF22-5E23-2CE2-B398-A632D950D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7959CD-2A2B-449C-968F-791E1FB91589}"/>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34831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DA2801-621C-D22F-5A22-CD15E64654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769E02-C000-337D-02BA-D30FB651E1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59B84-D8E8-FA19-A756-770EBAC210A6}"/>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5" name="Footer Placeholder 4">
            <a:extLst>
              <a:ext uri="{FF2B5EF4-FFF2-40B4-BE49-F238E27FC236}">
                <a16:creationId xmlns:a16="http://schemas.microsoft.com/office/drawing/2014/main" id="{830DA9F2-A6C8-9199-2BCF-A5DD55D9D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9CAC36-9DAA-46D7-52A4-32384099A399}"/>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73776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68A9-11FB-94AC-CD89-B58D5B86C9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440A48-FE93-7DF1-7F2A-D70C49E254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6B661-FF8F-F2F6-80AC-566F18107D9C}"/>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5" name="Footer Placeholder 4">
            <a:extLst>
              <a:ext uri="{FF2B5EF4-FFF2-40B4-BE49-F238E27FC236}">
                <a16:creationId xmlns:a16="http://schemas.microsoft.com/office/drawing/2014/main" id="{33E592C3-CF38-EB89-9A4C-BFF874EB7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C79BC-63E8-496E-86E5-B04F3CA02EFD}"/>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10523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15A2-E870-4DE3-1B87-D05F42A0A5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D18703-4A23-5D45-2382-2BEAB0633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C1AF3-6DD1-3977-86FD-CF861CBDE821}"/>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5" name="Footer Placeholder 4">
            <a:extLst>
              <a:ext uri="{FF2B5EF4-FFF2-40B4-BE49-F238E27FC236}">
                <a16:creationId xmlns:a16="http://schemas.microsoft.com/office/drawing/2014/main" id="{84DCC89B-27F8-0839-45F0-857D2E949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A6B1B-1592-13E4-7E2C-983B9B8D80AB}"/>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356803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E7AA9-5B04-73FC-B587-276690CED1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228BD2-F6D2-8E2F-663F-2034FA3A59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BEB654-5FFC-EEA4-9595-685CF4EA5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A31FEA-20E5-0C56-9691-D20748CE0D7D}"/>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6" name="Footer Placeholder 5">
            <a:extLst>
              <a:ext uri="{FF2B5EF4-FFF2-40B4-BE49-F238E27FC236}">
                <a16:creationId xmlns:a16="http://schemas.microsoft.com/office/drawing/2014/main" id="{02484F2A-A036-E906-8C5C-542E89599D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E4319E-B28D-456F-B19E-9291966F0B9E}"/>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199895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45EE6-E31F-F1A1-0E82-496B65D3CE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98C5A1-64A7-6E51-2FED-04F58FAB08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F8F17A-8EDC-63BF-ECA5-181C967B1F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2C3884-EEEC-98B0-2F42-6A4AE4792C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88A82E-2ACE-512B-B91B-FF22682021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495945-B8EA-C9F3-B0C4-A271D33706CF}"/>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8" name="Footer Placeholder 7">
            <a:extLst>
              <a:ext uri="{FF2B5EF4-FFF2-40B4-BE49-F238E27FC236}">
                <a16:creationId xmlns:a16="http://schemas.microsoft.com/office/drawing/2014/main" id="{3A204C3D-0F24-F462-38D2-2D0A563F47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A61827-62A4-424F-CDBB-F9CD1453FCCB}"/>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2288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D676-D54F-A2E9-6918-FFBD55CE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DC774E-1A88-BC27-263A-AA48E0DD3030}"/>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4" name="Footer Placeholder 3">
            <a:extLst>
              <a:ext uri="{FF2B5EF4-FFF2-40B4-BE49-F238E27FC236}">
                <a16:creationId xmlns:a16="http://schemas.microsoft.com/office/drawing/2014/main" id="{C8EE9ABB-DBD3-44CA-D8F8-565615F805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E9F989-FE6E-A79A-C6A0-FD0382F1DE6F}"/>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313597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F7607-9461-CEE3-D045-36C56072BFF5}"/>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3" name="Footer Placeholder 2">
            <a:extLst>
              <a:ext uri="{FF2B5EF4-FFF2-40B4-BE49-F238E27FC236}">
                <a16:creationId xmlns:a16="http://schemas.microsoft.com/office/drawing/2014/main" id="{ABAA4B74-D24D-A101-282E-402E91CC41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F719A-05EE-4038-7B4E-BA77502354C2}"/>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326020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063AB-559A-47E6-97B3-625B816AC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E3CCA2-E268-027E-D136-DC9F607C44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33A227-4980-B895-BF89-10DC37F96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C9CAB8-7971-8B8D-0D8C-F96316C0E7DF}"/>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6" name="Footer Placeholder 5">
            <a:extLst>
              <a:ext uri="{FF2B5EF4-FFF2-40B4-BE49-F238E27FC236}">
                <a16:creationId xmlns:a16="http://schemas.microsoft.com/office/drawing/2014/main" id="{BCC4597A-13BD-6383-93F4-7C7C5F6889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EBB25-2A0C-5784-8C08-21B41E9933CA}"/>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349472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4436-5C2B-2AE0-8F9E-477FD5AA9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3209A6-9B4E-8678-A78E-E3ADA698F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433793-A160-8FFE-5ABE-C1E4C5FF6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2E2406-8CC0-50C8-E2B6-CA8BEB594064}"/>
              </a:ext>
            </a:extLst>
          </p:cNvPr>
          <p:cNvSpPr>
            <a:spLocks noGrp="1"/>
          </p:cNvSpPr>
          <p:nvPr>
            <p:ph type="dt" sz="half" idx="10"/>
          </p:nvPr>
        </p:nvSpPr>
        <p:spPr/>
        <p:txBody>
          <a:bodyPr/>
          <a:lstStyle/>
          <a:p>
            <a:fld id="{3DC0D5CE-F4C8-492F-878F-4EDF47669D10}" type="datetimeFigureOut">
              <a:rPr lang="en-US" smtClean="0"/>
              <a:t>10/19/2023</a:t>
            </a:fld>
            <a:endParaRPr lang="en-US"/>
          </a:p>
        </p:txBody>
      </p:sp>
      <p:sp>
        <p:nvSpPr>
          <p:cNvPr id="6" name="Footer Placeholder 5">
            <a:extLst>
              <a:ext uri="{FF2B5EF4-FFF2-40B4-BE49-F238E27FC236}">
                <a16:creationId xmlns:a16="http://schemas.microsoft.com/office/drawing/2014/main" id="{38B23473-0EFA-5755-7D67-7D76D999E5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2A7AC-0A09-E243-1086-04F7B949A547}"/>
              </a:ext>
            </a:extLst>
          </p:cNvPr>
          <p:cNvSpPr>
            <a:spLocks noGrp="1"/>
          </p:cNvSpPr>
          <p:nvPr>
            <p:ph type="sldNum" sz="quarter" idx="12"/>
          </p:nvPr>
        </p:nvSpPr>
        <p:spPr/>
        <p:txBody>
          <a:bodyPr/>
          <a:lstStyle/>
          <a:p>
            <a:fld id="{814F8F70-5F79-4952-8A6C-6592BD331A2D}" type="slidenum">
              <a:rPr lang="en-US" smtClean="0"/>
              <a:t>‹#›</a:t>
            </a:fld>
            <a:endParaRPr lang="en-US"/>
          </a:p>
        </p:txBody>
      </p:sp>
    </p:spTree>
    <p:extLst>
      <p:ext uri="{BB962C8B-B14F-4D97-AF65-F5344CB8AC3E}">
        <p14:creationId xmlns:p14="http://schemas.microsoft.com/office/powerpoint/2010/main" val="27598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7ECCF5-F666-ECEF-60E2-C3CF815F48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D9E661-416F-88EA-A138-E6406D3428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6A769A-DC03-459D-4DF9-171CAFC5B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0D5CE-F4C8-492F-878F-4EDF47669D10}" type="datetimeFigureOut">
              <a:rPr lang="en-US" smtClean="0"/>
              <a:t>10/19/2023</a:t>
            </a:fld>
            <a:endParaRPr lang="en-US"/>
          </a:p>
        </p:txBody>
      </p:sp>
      <p:sp>
        <p:nvSpPr>
          <p:cNvPr id="5" name="Footer Placeholder 4">
            <a:extLst>
              <a:ext uri="{FF2B5EF4-FFF2-40B4-BE49-F238E27FC236}">
                <a16:creationId xmlns:a16="http://schemas.microsoft.com/office/drawing/2014/main" id="{1DEE8F02-C136-4B30-A2A3-B0DBFCD36B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3185D8-3A0E-3C36-A1D4-86E983DA7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F8F70-5F79-4952-8A6C-6592BD331A2D}" type="slidenum">
              <a:rPr lang="en-US" smtClean="0"/>
              <a:t>‹#›</a:t>
            </a:fld>
            <a:endParaRPr lang="en-US"/>
          </a:p>
        </p:txBody>
      </p:sp>
    </p:spTree>
    <p:extLst>
      <p:ext uri="{BB962C8B-B14F-4D97-AF65-F5344CB8AC3E}">
        <p14:creationId xmlns:p14="http://schemas.microsoft.com/office/powerpoint/2010/main" val="140693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222BBD87-CC33-B22C-A346-466713C3C227}"/>
              </a:ext>
            </a:extLst>
          </p:cNvPr>
          <p:cNvSpPr>
            <a:spLocks noGrp="1"/>
          </p:cNvSpPr>
          <p:nvPr>
            <p:ph type="ctrTitle"/>
          </p:nvPr>
        </p:nvSpPr>
        <p:spPr>
          <a:xfrm>
            <a:off x="3489164" y="1145499"/>
            <a:ext cx="5213672" cy="3298848"/>
          </a:xfrm>
        </p:spPr>
        <p:txBody>
          <a:bodyPr>
            <a:noAutofit/>
          </a:bodyPr>
          <a:lstStyle/>
          <a:p>
            <a:r>
              <a:rPr lang="en-US" sz="5400" dirty="0">
                <a:latin typeface="Arial" panose="020B0604020202020204" pitchFamily="34" charset="0"/>
                <a:cs typeface="Arial" panose="020B0604020202020204" pitchFamily="34" charset="0"/>
              </a:rPr>
              <a:t>Test Your STVR Knowledge!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True or False?</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C7513BC4-20C1-34F8-B1D3-155C09190926}"/>
              </a:ext>
            </a:extLst>
          </p:cNvPr>
          <p:cNvSpPr txBox="1">
            <a:spLocks/>
          </p:cNvSpPr>
          <p:nvPr/>
        </p:nvSpPr>
        <p:spPr>
          <a:xfrm>
            <a:off x="3671434" y="4919124"/>
            <a:ext cx="4687050" cy="10435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latin typeface="Arial" panose="020B0604020202020204" pitchFamily="34" charset="0"/>
                <a:cs typeface="Arial" panose="020B0604020202020204" pitchFamily="34" charset="0"/>
              </a:rPr>
              <a:t>The trivia questions will </a:t>
            </a:r>
          </a:p>
          <a:p>
            <a:r>
              <a:rPr lang="en-US" sz="2800" dirty="0">
                <a:latin typeface="Arial" panose="020B0604020202020204" pitchFamily="34" charset="0"/>
                <a:cs typeface="Arial" panose="020B0604020202020204" pitchFamily="34" charset="0"/>
              </a:rPr>
              <a:t>start automatically by starting the slideshow.</a:t>
            </a:r>
          </a:p>
        </p:txBody>
      </p:sp>
    </p:spTree>
    <p:extLst>
      <p:ext uri="{BB962C8B-B14F-4D97-AF65-F5344CB8AC3E}">
        <p14:creationId xmlns:p14="http://schemas.microsoft.com/office/powerpoint/2010/main" val="3694437464"/>
      </p:ext>
    </p:extLst>
  </p:cSld>
  <p:clrMapOvr>
    <a:masterClrMapping/>
  </p:clrMapOvr>
  <mc:AlternateContent xmlns:mc="http://schemas.openxmlformats.org/markup-compatibility/2006" xmlns:p14="http://schemas.microsoft.com/office/powerpoint/2010/main">
    <mc:Choice Requires="p14">
      <p:transition spd="med" p14:dur="700" advTm="10109">
        <p:fade/>
      </p:transition>
    </mc:Choice>
    <mc:Fallback xmlns="">
      <p:transition spd="med" advTm="10109">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c 11">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1583"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9419"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02F749-480C-AF70-7C4E-909EB0572C55}"/>
              </a:ext>
            </a:extLst>
          </p:cNvPr>
          <p:cNvSpPr>
            <a:spLocks noGrp="1"/>
          </p:cNvSpPr>
          <p:nvPr>
            <p:ph type="title"/>
          </p:nvPr>
        </p:nvSpPr>
        <p:spPr>
          <a:xfrm>
            <a:off x="1096272" y="1579790"/>
            <a:ext cx="4212238" cy="5278210"/>
          </a:xfrm>
        </p:spPr>
        <p:txBody>
          <a:bodyPr vert="horz" lIns="91440" tIns="45720" rIns="91440" bIns="45720" rtlCol="0" anchor="b">
            <a:normAutofit fontScale="90000"/>
          </a:bodyPr>
          <a:lstStyle/>
          <a:p>
            <a:r>
              <a:rPr lang="en-US" sz="3800" kern="1200" dirty="0">
                <a:solidFill>
                  <a:srgbClr val="FFFFFF"/>
                </a:solidFill>
                <a:effectLst/>
                <a:latin typeface="Arial" panose="020B0604020202020204" pitchFamily="34" charset="0"/>
                <a:cs typeface="Arial" panose="020B0604020202020204" pitchFamily="34" charset="0"/>
              </a:rPr>
              <a:t>I can rent a room in my home for the weekend without an STVR permit. I’ll be there the whole time, so there is no need to get a permit from the City</a:t>
            </a:r>
            <a:r>
              <a:rPr lang="en-US" sz="3800" dirty="0">
                <a:solidFill>
                  <a:srgbClr val="FFFFFF"/>
                </a:solidFill>
                <a:latin typeface="Arial" panose="020B0604020202020204" pitchFamily="34" charset="0"/>
                <a:cs typeface="Arial" panose="020B0604020202020204" pitchFamily="34" charset="0"/>
              </a:rPr>
              <a:t>.</a:t>
            </a:r>
            <a:br>
              <a:rPr lang="en-US" sz="3600" kern="1200" dirty="0">
                <a:solidFill>
                  <a:srgbClr val="FFFFFF"/>
                </a:solidFill>
                <a:effectLst/>
                <a:latin typeface="Arial" panose="020B0604020202020204" pitchFamily="34" charset="0"/>
                <a:cs typeface="Arial" panose="020B0604020202020204" pitchFamily="34" charset="0"/>
              </a:rPr>
            </a:br>
            <a:br>
              <a:rPr lang="en-US" sz="3600" kern="1200" dirty="0">
                <a:solidFill>
                  <a:srgbClr val="FFFFFF"/>
                </a:solidFill>
                <a:effectLst/>
                <a:latin typeface="Arial" panose="020B0604020202020204" pitchFamily="34" charset="0"/>
                <a:cs typeface="Arial" panose="020B0604020202020204" pitchFamily="34" charset="0"/>
              </a:rPr>
            </a:br>
            <a:r>
              <a:rPr lang="en-US" sz="4900" kern="1200" dirty="0">
                <a:solidFill>
                  <a:srgbClr val="FFFFFF"/>
                </a:solidFill>
                <a:effectLst/>
                <a:latin typeface="Arial" panose="020B0604020202020204" pitchFamily="34" charset="0"/>
                <a:cs typeface="Arial" panose="020B0604020202020204" pitchFamily="34" charset="0"/>
              </a:rPr>
              <a:t>True or False?</a:t>
            </a:r>
            <a:br>
              <a:rPr lang="en-US" sz="3300" kern="1200" dirty="0">
                <a:solidFill>
                  <a:srgbClr val="FFFFFF"/>
                </a:solidFill>
                <a:effectLst/>
                <a:latin typeface="+mj-lt"/>
                <a:ea typeface="+mj-ea"/>
                <a:cs typeface="+mj-cs"/>
              </a:rPr>
            </a:br>
            <a:endParaRPr lang="en-US" sz="3300" kern="1200" dirty="0">
              <a:solidFill>
                <a:srgbClr val="FFFFFF"/>
              </a:solidFill>
              <a:latin typeface="+mj-lt"/>
              <a:ea typeface="+mj-ea"/>
              <a:cs typeface="+mj-cs"/>
            </a:endParaRPr>
          </a:p>
        </p:txBody>
      </p:sp>
      <p:pic>
        <p:nvPicPr>
          <p:cNvPr id="7" name="Graphic 6" descr="Suburban scene">
            <a:extLst>
              <a:ext uri="{FF2B5EF4-FFF2-40B4-BE49-F238E27FC236}">
                <a16:creationId xmlns:a16="http://schemas.microsoft.com/office/drawing/2014/main" id="{FAE1FDEF-D7F1-DE0D-9A37-0A8B4B1FD3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23623"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3237278738"/>
      </p:ext>
    </p:extLst>
  </p:cSld>
  <p:clrMapOvr>
    <a:masterClrMapping/>
  </p:clrMapOvr>
  <mc:AlternateContent xmlns:mc="http://schemas.openxmlformats.org/markup-compatibility/2006" xmlns:p14="http://schemas.microsoft.com/office/powerpoint/2010/main">
    <mc:Choice Requires="p14">
      <p:transition spd="slow" p14:dur="2000" advTm="12421"/>
    </mc:Choice>
    <mc:Fallback xmlns="">
      <p:transition spd="slow" advTm="1242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F92EEF-871A-82DF-5EE0-66D76DEEAD3B}"/>
              </a:ext>
            </a:extLst>
          </p:cNvPr>
          <p:cNvSpPr>
            <a:spLocks noGrp="1"/>
          </p:cNvSpPr>
          <p:nvPr>
            <p:ph idx="1"/>
          </p:nvPr>
        </p:nvSpPr>
        <p:spPr>
          <a:xfrm>
            <a:off x="838200" y="1825625"/>
            <a:ext cx="10515600" cy="4351338"/>
          </a:xfrm>
        </p:spPr>
        <p:txBody>
          <a:bodyPr>
            <a:normAutofit/>
          </a:bodyPr>
          <a:lstStyle/>
          <a:p>
            <a:pPr marL="0" indent="0" algn="ctr">
              <a:buNone/>
            </a:pPr>
            <a:r>
              <a:rPr lang="en-US" sz="4800" b="1" kern="1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FALSE:</a:t>
            </a:r>
            <a:r>
              <a:rPr lang="en-US" sz="4800" kern="1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en-US" sz="3600" b="1" kern="1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Any rental for 30 days or less requires a valid STVR permit and business license</a:t>
            </a:r>
            <a:r>
              <a:rPr lang="en-US" sz="3600" kern="1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regardless of whether you are on-site or not, or whether you are renting only a room or the entire property. </a:t>
            </a:r>
            <a:endParaRPr lang="en-US" sz="3600" kern="1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84775406"/>
      </p:ext>
    </p:extLst>
  </p:cSld>
  <p:clrMapOvr>
    <a:masterClrMapping/>
  </p:clrMapOvr>
  <mc:AlternateContent xmlns:mc="http://schemas.openxmlformats.org/markup-compatibility/2006" xmlns:p14="http://schemas.microsoft.com/office/powerpoint/2010/main">
    <mc:Choice Requires="p14">
      <p:transition spd="slow" p14:dur="2000" advTm="12223"/>
    </mc:Choice>
    <mc:Fallback xmlns="">
      <p:transition spd="slow" advTm="1222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Volume with solid fill">
            <a:extLst>
              <a:ext uri="{FF2B5EF4-FFF2-40B4-BE49-F238E27FC236}">
                <a16:creationId xmlns:a16="http://schemas.microsoft.com/office/drawing/2014/main" id="{F5C6A967-8144-6704-25A2-A3F52C67B4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239" y="1525536"/>
            <a:ext cx="3775459" cy="3775459"/>
          </a:xfrm>
          <a:prstGeom prst="rect">
            <a:avLst/>
          </a:prstGeom>
        </p:spPr>
      </p:pic>
      <p:sp>
        <p:nvSpPr>
          <p:cNvPr id="27" name="Freeform: Shape 26">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ight Triangle 27">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3C2886-2256-93B9-198A-A2EE152674F5}"/>
              </a:ext>
            </a:extLst>
          </p:cNvPr>
          <p:cNvSpPr>
            <a:spLocks noGrp="1"/>
          </p:cNvSpPr>
          <p:nvPr>
            <p:ph type="title"/>
          </p:nvPr>
        </p:nvSpPr>
        <p:spPr>
          <a:xfrm>
            <a:off x="5661661" y="2467476"/>
            <a:ext cx="5384800" cy="3210689"/>
          </a:xfrm>
        </p:spPr>
        <p:txBody>
          <a:bodyPr vert="horz" lIns="91440" tIns="45720" rIns="91440" bIns="45720" rtlCol="0" anchor="b">
            <a:normAutofit fontScale="90000"/>
          </a:bodyPr>
          <a:lstStyle/>
          <a:p>
            <a:r>
              <a:rPr lang="en-US" kern="1200" dirty="0">
                <a:solidFill>
                  <a:schemeClr val="tx1"/>
                </a:solidFill>
                <a:effectLst/>
                <a:latin typeface="Arial" panose="020B0604020202020204" pitchFamily="34" charset="0"/>
                <a:cs typeface="Arial" panose="020B0604020202020204" pitchFamily="34" charset="0"/>
              </a:rPr>
              <a:t>My guests can be in the backyard playing music after 10:00 pm as long as it isn’t too loud.</a:t>
            </a:r>
            <a:br>
              <a:rPr lang="en-US" kern="1200" dirty="0">
                <a:solidFill>
                  <a:schemeClr val="tx1"/>
                </a:solidFill>
                <a:effectLst/>
                <a:latin typeface="Arial" panose="020B0604020202020204" pitchFamily="34" charset="0"/>
                <a:cs typeface="Arial" panose="020B0604020202020204" pitchFamily="34" charset="0"/>
              </a:rPr>
            </a:br>
            <a:br>
              <a:rPr lang="en-US" kern="1200" dirty="0">
                <a:solidFill>
                  <a:schemeClr val="tx1"/>
                </a:solidFill>
                <a:effectLst/>
                <a:latin typeface="Arial" panose="020B0604020202020204" pitchFamily="34" charset="0"/>
                <a:cs typeface="Arial" panose="020B0604020202020204" pitchFamily="34" charset="0"/>
              </a:rPr>
            </a:br>
            <a:r>
              <a:rPr lang="en-US" kern="1200" dirty="0">
                <a:solidFill>
                  <a:schemeClr val="tx1"/>
                </a:solidFill>
                <a:effectLst/>
                <a:latin typeface="Arial" panose="020B0604020202020204" pitchFamily="34" charset="0"/>
                <a:cs typeface="Arial" panose="020B0604020202020204" pitchFamily="34" charset="0"/>
              </a:rPr>
              <a:t>True or False?</a:t>
            </a:r>
            <a:br>
              <a:rPr lang="en-US" sz="2900" kern="1200" dirty="0">
                <a:solidFill>
                  <a:schemeClr val="tx1"/>
                </a:solidFill>
                <a:effectLst/>
                <a:latin typeface="+mj-lt"/>
                <a:ea typeface="+mj-ea"/>
                <a:cs typeface="+mj-cs"/>
              </a:rPr>
            </a:br>
            <a:endParaRPr lang="en-US" sz="2900" kern="1200" dirty="0">
              <a:solidFill>
                <a:schemeClr val="tx1"/>
              </a:solidFill>
              <a:latin typeface="+mj-lt"/>
              <a:ea typeface="+mj-ea"/>
              <a:cs typeface="+mj-cs"/>
            </a:endParaRPr>
          </a:p>
        </p:txBody>
      </p:sp>
    </p:spTree>
    <p:extLst>
      <p:ext uri="{BB962C8B-B14F-4D97-AF65-F5344CB8AC3E}">
        <p14:creationId xmlns:p14="http://schemas.microsoft.com/office/powerpoint/2010/main" val="398515565"/>
      </p:ext>
    </p:extLst>
  </p:cSld>
  <p:clrMapOvr>
    <a:masterClrMapping/>
  </p:clrMapOvr>
  <mc:AlternateContent xmlns:mc="http://schemas.openxmlformats.org/markup-compatibility/2006" xmlns:p14="http://schemas.microsoft.com/office/powerpoint/2010/main">
    <mc:Choice Requires="p14">
      <p:transition spd="slow" p14:dur="2000" advTm="12155"/>
    </mc:Choice>
    <mc:Fallback xmlns="">
      <p:transition spd="slow" advTm="1215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46C0AB-B953-F0FD-A6F1-23D72CB073FE}"/>
              </a:ext>
            </a:extLst>
          </p:cNvPr>
          <p:cNvSpPr>
            <a:spLocks noGrp="1"/>
          </p:cNvSpPr>
          <p:nvPr>
            <p:ph type="title"/>
          </p:nvPr>
        </p:nvSpPr>
        <p:spPr>
          <a:xfrm>
            <a:off x="1439965" y="1326489"/>
            <a:ext cx="9312068" cy="3274592"/>
          </a:xfrm>
        </p:spPr>
        <p:txBody>
          <a:bodyPr vert="horz" lIns="91440" tIns="45720" rIns="91440" bIns="45720" rtlCol="0" anchor="ctr">
            <a:normAutofit fontScale="90000"/>
          </a:bodyPr>
          <a:lstStyle/>
          <a:p>
            <a:pPr algn="ctr"/>
            <a:r>
              <a:rPr lang="en-US" sz="4900" b="1" kern="1200" dirty="0">
                <a:solidFill>
                  <a:schemeClr val="tx1"/>
                </a:solidFill>
                <a:effectLst/>
                <a:latin typeface="Arial" panose="020B0604020202020204" pitchFamily="34" charset="0"/>
                <a:cs typeface="Arial" panose="020B0604020202020204" pitchFamily="34" charset="0"/>
              </a:rPr>
              <a:t>FALSE:</a:t>
            </a:r>
            <a:r>
              <a:rPr lang="en-US" sz="4900" kern="1200" dirty="0">
                <a:solidFill>
                  <a:schemeClr val="tx1"/>
                </a:solidFill>
                <a:effectLst/>
                <a:latin typeface="Arial" panose="020B0604020202020204" pitchFamily="34" charset="0"/>
                <a:cs typeface="Arial" panose="020B0604020202020204" pitchFamily="34" charset="0"/>
              </a:rPr>
              <a:t> </a:t>
            </a:r>
            <a:br>
              <a:rPr lang="en-US" sz="3400" kern="1200" dirty="0">
                <a:solidFill>
                  <a:schemeClr val="tx1"/>
                </a:solidFill>
                <a:effectLst/>
                <a:latin typeface="Arial" panose="020B0604020202020204" pitchFamily="34" charset="0"/>
                <a:cs typeface="Arial" panose="020B0604020202020204" pitchFamily="34" charset="0"/>
              </a:rPr>
            </a:br>
            <a:r>
              <a:rPr lang="en-US" sz="3600" kern="1200" dirty="0">
                <a:solidFill>
                  <a:schemeClr val="tx1"/>
                </a:solidFill>
                <a:effectLst/>
                <a:latin typeface="+mj-lt"/>
                <a:ea typeface="+mj-ea"/>
                <a:cs typeface="+mj-cs"/>
              </a:rPr>
              <a:t> </a:t>
            </a:r>
            <a:r>
              <a:rPr lang="en-US" sz="3600" kern="1200" dirty="0">
                <a:solidFill>
                  <a:schemeClr val="tx1"/>
                </a:solidFill>
                <a:effectLst/>
                <a:latin typeface="Arial" panose="020B0604020202020204" pitchFamily="34" charset="0"/>
                <a:cs typeface="Arial" panose="020B0604020202020204" pitchFamily="34" charset="0"/>
              </a:rPr>
              <a:t>STVR properties should have </a:t>
            </a:r>
            <a:r>
              <a:rPr lang="en-US" sz="3600" b="1" kern="1200" dirty="0">
                <a:solidFill>
                  <a:schemeClr val="tx1"/>
                </a:solidFill>
                <a:effectLst/>
                <a:latin typeface="Arial" panose="020B0604020202020204" pitchFamily="34" charset="0"/>
                <a:cs typeface="Arial" panose="020B0604020202020204" pitchFamily="34" charset="0"/>
              </a:rPr>
              <a:t>no amplified noise </a:t>
            </a:r>
            <a:r>
              <a:rPr lang="en-US" sz="3600" kern="1200" dirty="0">
                <a:solidFill>
                  <a:schemeClr val="tx1"/>
                </a:solidFill>
                <a:effectLst/>
                <a:latin typeface="Arial" panose="020B0604020202020204" pitchFamily="34" charset="0"/>
                <a:cs typeface="Arial" panose="020B0604020202020204" pitchFamily="34" charset="0"/>
              </a:rPr>
              <a:t>between the hours of 10:00 pm and 7:00 am.</a:t>
            </a:r>
            <a:br>
              <a:rPr lang="en-US" sz="3600" kern="1200" dirty="0">
                <a:solidFill>
                  <a:schemeClr val="tx1"/>
                </a:solidFill>
                <a:effectLst/>
                <a:latin typeface="Arial" panose="020B0604020202020204" pitchFamily="34" charset="0"/>
                <a:cs typeface="Arial" panose="020B0604020202020204" pitchFamily="34" charset="0"/>
              </a:rPr>
            </a:br>
            <a:br>
              <a:rPr lang="en-US" sz="3600" kern="1200" dirty="0">
                <a:solidFill>
                  <a:schemeClr val="tx1"/>
                </a:solidFill>
                <a:latin typeface="Arial" panose="020B0604020202020204" pitchFamily="34" charset="0"/>
                <a:cs typeface="Arial" panose="020B0604020202020204" pitchFamily="34" charset="0"/>
              </a:rPr>
            </a:br>
            <a:r>
              <a:rPr lang="en-US" sz="3600" kern="1200" dirty="0">
                <a:solidFill>
                  <a:schemeClr val="tx1"/>
                </a:solidFill>
                <a:effectLst/>
                <a:latin typeface="Arial" panose="020B0604020202020204" pitchFamily="34" charset="0"/>
                <a:cs typeface="Arial" panose="020B0604020202020204" pitchFamily="34" charset="0"/>
              </a:rPr>
              <a:t>Noise violation citations start at $1,000. Normal noise such as talking is allowed but cannot exceed 50 decibels. </a:t>
            </a:r>
            <a:br>
              <a:rPr lang="en-US" sz="3400" kern="1200" dirty="0">
                <a:solidFill>
                  <a:schemeClr val="tx1"/>
                </a:solidFill>
                <a:effectLst/>
                <a:latin typeface="+mj-lt"/>
                <a:ea typeface="+mj-ea"/>
                <a:cs typeface="+mj-cs"/>
              </a:rPr>
            </a:br>
            <a:endParaRPr lang="en-US" sz="3400" kern="1200" dirty="0">
              <a:solidFill>
                <a:schemeClr val="tx1"/>
              </a:solidFill>
              <a:latin typeface="+mj-lt"/>
              <a:ea typeface="+mj-ea"/>
              <a:cs typeface="+mj-cs"/>
            </a:endParaRPr>
          </a:p>
        </p:txBody>
      </p:sp>
      <p:cxnSp>
        <p:nvCxnSpPr>
          <p:cNvPr id="19" name="Straight Connector 1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959137"/>
      </p:ext>
    </p:extLst>
  </p:cSld>
  <p:clrMapOvr>
    <a:masterClrMapping/>
  </p:clrMapOvr>
  <mc:AlternateContent xmlns:mc="http://schemas.openxmlformats.org/markup-compatibility/2006" xmlns:p14="http://schemas.microsoft.com/office/powerpoint/2010/main">
    <mc:Choice Requires="p14">
      <p:transition spd="slow" p14:dur="2000" advTm="12739"/>
    </mc:Choice>
    <mc:Fallback xmlns="">
      <p:transition spd="slow" advTm="1273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8" name="Graphic 27" descr="Receiver">
            <a:extLst>
              <a:ext uri="{FF2B5EF4-FFF2-40B4-BE49-F238E27FC236}">
                <a16:creationId xmlns:a16="http://schemas.microsoft.com/office/drawing/2014/main" id="{4A3F84AD-B9E6-697A-5618-6CBA5E51E3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6440" y="1234579"/>
            <a:ext cx="4615716" cy="4615716"/>
          </a:xfrm>
          <a:custGeom>
            <a:avLst/>
            <a:gdLst/>
            <a:ahLst/>
            <a:cxnLst/>
            <a:rect l="l" t="t" r="r" b="b"/>
            <a:pathLst>
              <a:path w="5227983" h="3454842">
                <a:moveTo>
                  <a:pt x="102712" y="0"/>
                </a:moveTo>
                <a:lnTo>
                  <a:pt x="5125271" y="0"/>
                </a:lnTo>
                <a:cubicBezTo>
                  <a:pt x="5181997" y="0"/>
                  <a:pt x="5227983" y="45986"/>
                  <a:pt x="5227983" y="102712"/>
                </a:cubicBezTo>
                <a:lnTo>
                  <a:pt x="5227983" y="3352130"/>
                </a:lnTo>
                <a:cubicBezTo>
                  <a:pt x="5227983" y="3408856"/>
                  <a:pt x="5181997" y="3454842"/>
                  <a:pt x="5125271" y="3454842"/>
                </a:cubicBezTo>
                <a:lnTo>
                  <a:pt x="102712" y="3454842"/>
                </a:lnTo>
                <a:cubicBezTo>
                  <a:pt x="45986" y="3454842"/>
                  <a:pt x="0" y="3408856"/>
                  <a:pt x="0" y="3352130"/>
                </a:cubicBezTo>
                <a:lnTo>
                  <a:pt x="0" y="102712"/>
                </a:lnTo>
                <a:cubicBezTo>
                  <a:pt x="0" y="45986"/>
                  <a:pt x="45986" y="0"/>
                  <a:pt x="102712" y="0"/>
                </a:cubicBezTo>
                <a:close/>
              </a:path>
            </a:pathLst>
          </a:custGeom>
        </p:spPr>
      </p:pic>
      <p:sp>
        <p:nvSpPr>
          <p:cNvPr id="33" name="Arc 32">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F6C08B-34E3-0C6B-011A-45B00F47AC26}"/>
              </a:ext>
            </a:extLst>
          </p:cNvPr>
          <p:cNvSpPr>
            <a:spLocks noGrp="1"/>
          </p:cNvSpPr>
          <p:nvPr>
            <p:ph type="ctrTitle"/>
          </p:nvPr>
        </p:nvSpPr>
        <p:spPr>
          <a:xfrm>
            <a:off x="5010364" y="1890776"/>
            <a:ext cx="6335660" cy="4191375"/>
          </a:xfrm>
        </p:spPr>
        <p:txBody>
          <a:bodyPr>
            <a:normAutofit fontScale="90000"/>
          </a:bodyPr>
          <a:lstStyle/>
          <a:p>
            <a:r>
              <a:rPr lang="en-US" sz="53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24/7 STVR Hotline only has someone answering during business hours.</a:t>
            </a:r>
            <a:br>
              <a:rPr lang="en-US" sz="5300" kern="100" dirty="0">
                <a:effectLst/>
                <a:latin typeface="Calibri" panose="020F0502020204030204" pitchFamily="34" charset="0"/>
                <a:ea typeface="Calibri" panose="020F0502020204030204" pitchFamily="34" charset="0"/>
                <a:cs typeface="Times New Roman" panose="02020603050405020304" pitchFamily="18" charset="0"/>
              </a:rPr>
            </a:br>
            <a:br>
              <a:rPr lang="en-US" sz="5300" kern="1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5300" kern="1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True or False?</a:t>
            </a:r>
            <a:br>
              <a:rPr lang="en-US" sz="3800"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3800" dirty="0">
              <a:solidFill>
                <a:srgbClr val="FFFFFF"/>
              </a:solidFill>
            </a:endParaRPr>
          </a:p>
        </p:txBody>
      </p:sp>
    </p:spTree>
    <p:extLst>
      <p:ext uri="{BB962C8B-B14F-4D97-AF65-F5344CB8AC3E}">
        <p14:creationId xmlns:p14="http://schemas.microsoft.com/office/powerpoint/2010/main" val="240041536"/>
      </p:ext>
    </p:extLst>
  </p:cSld>
  <p:clrMapOvr>
    <a:masterClrMapping/>
  </p:clrMapOvr>
  <mc:AlternateContent xmlns:mc="http://schemas.openxmlformats.org/markup-compatibility/2006" xmlns:p14="http://schemas.microsoft.com/office/powerpoint/2010/main">
    <mc:Choice Requires="p14">
      <p:transition spd="slow" p14:dur="2000" advTm="10998"/>
    </mc:Choice>
    <mc:Fallback xmlns="">
      <p:transition spd="slow" advTm="1099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14CBAF-16F1-D7C2-EC3E-7574A3BD02E3}"/>
              </a:ext>
            </a:extLst>
          </p:cNvPr>
          <p:cNvSpPr>
            <a:spLocks noGrp="1"/>
          </p:cNvSpPr>
          <p:nvPr>
            <p:ph type="title"/>
          </p:nvPr>
        </p:nvSpPr>
        <p:spPr>
          <a:xfrm>
            <a:off x="4127162" y="3118148"/>
            <a:ext cx="7751122" cy="2751086"/>
          </a:xfrm>
        </p:spPr>
        <p:txBody>
          <a:bodyPr vert="horz" lIns="91440" tIns="45720" rIns="91440" bIns="45720" rtlCol="0" anchor="b">
            <a:noAutofit/>
          </a:bodyPr>
          <a:lstStyle/>
          <a:p>
            <a:r>
              <a:rPr lang="en-US" sz="3200" kern="1200" dirty="0">
                <a:solidFill>
                  <a:schemeClr val="tx1"/>
                </a:solidFill>
                <a:latin typeface="Arial" panose="020B0604020202020204" pitchFamily="34" charset="0"/>
                <a:cs typeface="Arial" panose="020B0604020202020204" pitchFamily="34" charset="0"/>
              </a:rPr>
              <a:t>The STVR Hotline is available 24 hours a day, 7 days a week at (760) 777 – 7157.</a:t>
            </a:r>
            <a:br>
              <a:rPr lang="en-US" sz="3200" kern="1200" dirty="0">
                <a:solidFill>
                  <a:schemeClr val="tx1"/>
                </a:solidFill>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kern="1200" dirty="0">
                <a:solidFill>
                  <a:schemeClr val="tx1"/>
                </a:solidFill>
                <a:latin typeface="Arial" panose="020B0604020202020204" pitchFamily="34" charset="0"/>
                <a:cs typeface="Arial" panose="020B0604020202020204" pitchFamily="34" charset="0"/>
              </a:rPr>
              <a:t>Depending on the day and time of the call to the Hotline, a City Code Compliance Officer or a Hotline Representative is generally available to answer the call.</a:t>
            </a:r>
          </a:p>
        </p:txBody>
      </p:sp>
      <p:sp>
        <p:nvSpPr>
          <p:cNvPr id="4" name="Title 1">
            <a:extLst>
              <a:ext uri="{FF2B5EF4-FFF2-40B4-BE49-F238E27FC236}">
                <a16:creationId xmlns:a16="http://schemas.microsoft.com/office/drawing/2014/main" id="{A3A13DF9-DABE-E7C2-6F7B-46A93D649915}"/>
              </a:ext>
            </a:extLst>
          </p:cNvPr>
          <p:cNvSpPr txBox="1">
            <a:spLocks/>
          </p:cNvSpPr>
          <p:nvPr/>
        </p:nvSpPr>
        <p:spPr>
          <a:xfrm>
            <a:off x="6969239" y="1581579"/>
            <a:ext cx="3200226" cy="9503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3534862863"/>
      </p:ext>
    </p:extLst>
  </p:cSld>
  <p:clrMapOvr>
    <a:masterClrMapping/>
  </p:clrMapOvr>
  <mc:AlternateContent xmlns:mc="http://schemas.openxmlformats.org/markup-compatibility/2006" xmlns:p14="http://schemas.microsoft.com/office/powerpoint/2010/main">
    <mc:Choice Requires="p14">
      <p:transition spd="slow" p14:dur="2000" advTm="18470"/>
    </mc:Choice>
    <mc:Fallback xmlns="">
      <p:transition spd="slow" advTm="1847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5664E7-3A88-CBE0-A3BE-C51FCB4F0F1D}"/>
              </a:ext>
            </a:extLst>
          </p:cNvPr>
          <p:cNvSpPr>
            <a:spLocks noGrp="1"/>
          </p:cNvSpPr>
          <p:nvPr>
            <p:ph type="title"/>
          </p:nvPr>
        </p:nvSpPr>
        <p:spPr>
          <a:xfrm>
            <a:off x="6739292" y="2491911"/>
            <a:ext cx="4467792" cy="3060541"/>
          </a:xfrm>
        </p:spPr>
        <p:txBody>
          <a:bodyPr vert="horz" lIns="91440" tIns="45720" rIns="91440" bIns="45720" rtlCol="0" anchor="b">
            <a:noAutofit/>
          </a:bodyPr>
          <a:lstStyle/>
          <a:p>
            <a:pPr algn="ctr"/>
            <a:r>
              <a:rPr lang="en-US" sz="3600" dirty="0">
                <a:solidFill>
                  <a:srgbClr val="FFFFFF"/>
                </a:solidFill>
                <a:latin typeface="Arial" panose="020B0604020202020204" pitchFamily="34" charset="0"/>
                <a:cs typeface="Arial" panose="020B0604020202020204" pitchFamily="34" charset="0"/>
              </a:rPr>
              <a:t>My STVR permit and business license need to be posted in the STVR unit at all times.</a:t>
            </a:r>
            <a:br>
              <a:rPr lang="en-US" sz="3600" dirty="0">
                <a:solidFill>
                  <a:srgbClr val="FFFFFF"/>
                </a:solidFill>
                <a:latin typeface="Arial" panose="020B0604020202020204" pitchFamily="34" charset="0"/>
                <a:cs typeface="Arial" panose="020B0604020202020204" pitchFamily="34" charset="0"/>
              </a:rPr>
            </a:br>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True or False?</a:t>
            </a:r>
            <a:endParaRPr lang="en-US" sz="3600" kern="1200" dirty="0">
              <a:solidFill>
                <a:srgbClr val="FFFFFF"/>
              </a:solidFill>
              <a:latin typeface="+mj-lt"/>
              <a:ea typeface="+mj-ea"/>
              <a:cs typeface="+mj-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Diploma with solid fill">
            <a:extLst>
              <a:ext uri="{FF2B5EF4-FFF2-40B4-BE49-F238E27FC236}">
                <a16:creationId xmlns:a16="http://schemas.microsoft.com/office/drawing/2014/main" id="{C8E6562F-DA97-A742-C66B-4E1B687727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58782" y="1373558"/>
            <a:ext cx="4178894" cy="4178894"/>
          </a:xfrm>
          <a:prstGeom prst="rect">
            <a:avLst/>
          </a:prstGeom>
        </p:spPr>
      </p:pic>
    </p:spTree>
    <p:extLst>
      <p:ext uri="{BB962C8B-B14F-4D97-AF65-F5344CB8AC3E}">
        <p14:creationId xmlns:p14="http://schemas.microsoft.com/office/powerpoint/2010/main" val="2462583332"/>
      </p:ext>
    </p:extLst>
  </p:cSld>
  <p:clrMapOvr>
    <a:masterClrMapping/>
  </p:clrMapOvr>
  <mc:AlternateContent xmlns:mc="http://schemas.openxmlformats.org/markup-compatibility/2006" xmlns:p14="http://schemas.microsoft.com/office/powerpoint/2010/main">
    <mc:Choice Requires="p14">
      <p:transition spd="slow" p14:dur="2000" advTm="12487"/>
    </mc:Choice>
    <mc:Fallback xmlns="">
      <p:transition spd="slow" advTm="1248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14CBAF-16F1-D7C2-EC3E-7574A3BD02E3}"/>
              </a:ext>
            </a:extLst>
          </p:cNvPr>
          <p:cNvSpPr>
            <a:spLocks noGrp="1"/>
          </p:cNvSpPr>
          <p:nvPr>
            <p:ph type="title"/>
          </p:nvPr>
        </p:nvSpPr>
        <p:spPr>
          <a:xfrm>
            <a:off x="968580" y="1609879"/>
            <a:ext cx="6281928" cy="3278935"/>
          </a:xfrm>
        </p:spPr>
        <p:txBody>
          <a:bodyPr vert="horz" lIns="91440" tIns="45720" rIns="91440" bIns="45720" rtlCol="0" anchor="b">
            <a:normAutofit fontScale="90000"/>
          </a:bodyPr>
          <a:lstStyle/>
          <a:p>
            <a:r>
              <a:rPr lang="en-US" sz="3200" kern="1200" dirty="0">
                <a:solidFill>
                  <a:schemeClr val="tx1"/>
                </a:solidFill>
                <a:effectLst/>
                <a:latin typeface="Arial" panose="020B0604020202020204" pitchFamily="34" charset="0"/>
                <a:cs typeface="Arial" panose="020B0604020202020204" pitchFamily="34" charset="0"/>
              </a:rPr>
              <a:t>Both documents should be posted in a conspicuous place within the STVR unit at all times.</a:t>
            </a:r>
            <a:br>
              <a:rPr lang="en-US" sz="3200" kern="1200" dirty="0">
                <a:solidFill>
                  <a:schemeClr val="tx1"/>
                </a:solidFill>
                <a:effectLst/>
                <a:latin typeface="Arial" panose="020B0604020202020204" pitchFamily="34" charset="0"/>
                <a:cs typeface="Arial" panose="020B0604020202020204" pitchFamily="34" charset="0"/>
              </a:rPr>
            </a:br>
            <a:br>
              <a:rPr lang="en-US" sz="3200" kern="1200" dirty="0">
                <a:solidFill>
                  <a:schemeClr val="tx1"/>
                </a:solidFill>
                <a:effectLst/>
                <a:latin typeface="Arial" panose="020B0604020202020204" pitchFamily="34" charset="0"/>
                <a:cs typeface="Arial" panose="020B0604020202020204" pitchFamily="34" charset="0"/>
              </a:rPr>
            </a:br>
            <a:r>
              <a:rPr lang="en-US" sz="3200" kern="1200" dirty="0">
                <a:solidFill>
                  <a:schemeClr val="tx1"/>
                </a:solidFill>
                <a:effectLst/>
                <a:latin typeface="Arial" panose="020B0604020202020204" pitchFamily="34" charset="0"/>
                <a:cs typeface="Arial" panose="020B0604020202020204" pitchFamily="34" charset="0"/>
              </a:rPr>
              <a:t>Be sure to update them annually after receiving your approved STVR permit and business license renewals.</a:t>
            </a:r>
            <a:endParaRPr lang="en-US" sz="3200" kern="1200" dirty="0">
              <a:solidFill>
                <a:schemeClr val="tx1"/>
              </a:solidFill>
              <a:latin typeface="Arial" panose="020B0604020202020204" pitchFamily="34" charset="0"/>
              <a:cs typeface="Arial" panose="020B0604020202020204" pitchFamily="34" charset="0"/>
            </a:endParaRPr>
          </a:p>
        </p:txBody>
      </p:sp>
      <p:sp>
        <p:nvSpPr>
          <p:cNvPr id="22"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C060DF54-009F-7646-03A0-94989832D4DC}"/>
              </a:ext>
            </a:extLst>
          </p:cNvPr>
          <p:cNvSpPr txBox="1">
            <a:spLocks/>
          </p:cNvSpPr>
          <p:nvPr/>
        </p:nvSpPr>
        <p:spPr>
          <a:xfrm>
            <a:off x="2639923" y="477592"/>
            <a:ext cx="2426294" cy="108483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Arial" panose="020B0604020202020204" pitchFamily="34" charset="0"/>
                <a:cs typeface="Arial" panose="020B0604020202020204" pitchFamily="34" charset="0"/>
              </a:rPr>
              <a:t>TRUE:</a:t>
            </a:r>
          </a:p>
        </p:txBody>
      </p:sp>
      <p:sp>
        <p:nvSpPr>
          <p:cNvPr id="5" name="Flowchart: Connector 4">
            <a:extLst>
              <a:ext uri="{FF2B5EF4-FFF2-40B4-BE49-F238E27FC236}">
                <a16:creationId xmlns:a16="http://schemas.microsoft.com/office/drawing/2014/main" id="{9841E9C6-A5E4-745A-B984-54375F1DE162}"/>
              </a:ext>
            </a:extLst>
          </p:cNvPr>
          <p:cNvSpPr/>
          <p:nvPr/>
        </p:nvSpPr>
        <p:spPr>
          <a:xfrm>
            <a:off x="8614188" y="622035"/>
            <a:ext cx="791064" cy="818498"/>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8A659619-293C-4EB8-499D-AC5A682C9FE7}"/>
              </a:ext>
            </a:extLst>
          </p:cNvPr>
          <p:cNvSpPr/>
          <p:nvPr/>
        </p:nvSpPr>
        <p:spPr>
          <a:xfrm>
            <a:off x="8151291" y="5058161"/>
            <a:ext cx="608148" cy="61624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a:extLst>
              <a:ext uri="{FF2B5EF4-FFF2-40B4-BE49-F238E27FC236}">
                <a16:creationId xmlns:a16="http://schemas.microsoft.com/office/drawing/2014/main" id="{E2328FA5-6AED-C1D8-8737-C3506D70D886}"/>
              </a:ext>
            </a:extLst>
          </p:cNvPr>
          <p:cNvSpPr/>
          <p:nvPr/>
        </p:nvSpPr>
        <p:spPr>
          <a:xfrm>
            <a:off x="11059901" y="4151403"/>
            <a:ext cx="434454" cy="412571"/>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16734"/>
      </p:ext>
    </p:extLst>
  </p:cSld>
  <p:clrMapOvr>
    <a:masterClrMapping/>
  </p:clrMapOvr>
  <mc:AlternateContent xmlns:mc="http://schemas.openxmlformats.org/markup-compatibility/2006" xmlns:p14="http://schemas.microsoft.com/office/powerpoint/2010/main">
    <mc:Choice Requires="p14">
      <p:transition spd="slow" p14:dur="2000" advTm="15445"/>
    </mc:Choice>
    <mc:Fallback xmlns="">
      <p:transition spd="slow" advTm="1544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AB83C82-30AD-4DF2-A9AD-CE1547FDE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42D9BE96-4BA5-FB5B-4361-C483C9AAEFA7}"/>
              </a:ext>
            </a:extLst>
          </p:cNvPr>
          <p:cNvSpPr>
            <a:spLocks noGrp="1"/>
          </p:cNvSpPr>
          <p:nvPr>
            <p:ph type="title"/>
          </p:nvPr>
        </p:nvSpPr>
        <p:spPr>
          <a:xfrm>
            <a:off x="3315031" y="3302938"/>
            <a:ext cx="5561938" cy="2513516"/>
          </a:xfrm>
        </p:spPr>
        <p:txBody>
          <a:bodyPr vert="horz" lIns="91440" tIns="45720" rIns="91440" bIns="45720" rtlCol="0" anchor="b">
            <a:normAutofit fontScale="90000"/>
          </a:bodyPr>
          <a:lstStyle/>
          <a:p>
            <a:pPr algn="ctr"/>
            <a:r>
              <a:rPr lang="en-US" sz="4900" kern="1200" dirty="0">
                <a:solidFill>
                  <a:srgbClr val="FFFFFF"/>
                </a:solidFill>
                <a:effectLst/>
                <a:latin typeface="Arial" panose="020B0604020202020204" pitchFamily="34" charset="0"/>
                <a:cs typeface="Arial" panose="020B0604020202020204" pitchFamily="34" charset="0"/>
              </a:rPr>
              <a:t>The fines are too low to make a difference for people NOT following the rules.</a:t>
            </a:r>
            <a:br>
              <a:rPr lang="en-US" sz="4900" kern="1200" dirty="0">
                <a:solidFill>
                  <a:srgbClr val="FFFFFF"/>
                </a:solidFill>
                <a:effectLst/>
                <a:latin typeface="Arial" panose="020B0604020202020204" pitchFamily="34" charset="0"/>
                <a:cs typeface="Arial" panose="020B0604020202020204" pitchFamily="34" charset="0"/>
              </a:rPr>
            </a:br>
            <a:br>
              <a:rPr lang="en-US" sz="4900" kern="1200" dirty="0">
                <a:solidFill>
                  <a:srgbClr val="FFFFFF"/>
                </a:solidFill>
                <a:effectLst/>
                <a:latin typeface="Arial" panose="020B0604020202020204" pitchFamily="34" charset="0"/>
                <a:cs typeface="Arial" panose="020B0604020202020204" pitchFamily="34" charset="0"/>
              </a:rPr>
            </a:br>
            <a:r>
              <a:rPr lang="en-US" sz="4900" kern="1200" dirty="0">
                <a:solidFill>
                  <a:srgbClr val="FFFFFF"/>
                </a:solidFill>
                <a:effectLst/>
                <a:latin typeface="Arial" panose="020B0604020202020204" pitchFamily="34" charset="0"/>
                <a:cs typeface="Arial" panose="020B0604020202020204" pitchFamily="34" charset="0"/>
              </a:rPr>
              <a:t>True or False?</a:t>
            </a:r>
            <a:br>
              <a:rPr lang="en-US" sz="3300" kern="1200" dirty="0">
                <a:solidFill>
                  <a:srgbClr val="FFFFFF"/>
                </a:solidFill>
                <a:effectLst/>
                <a:latin typeface="+mj-lt"/>
                <a:ea typeface="+mj-ea"/>
                <a:cs typeface="+mj-cs"/>
              </a:rPr>
            </a:br>
            <a:endParaRPr lang="en-US" sz="3300" kern="1200" dirty="0">
              <a:solidFill>
                <a:srgbClr val="FFFFFF"/>
              </a:solidFill>
              <a:latin typeface="+mj-lt"/>
              <a:ea typeface="+mj-ea"/>
              <a:cs typeface="+mj-cs"/>
            </a:endParaRPr>
          </a:p>
        </p:txBody>
      </p:sp>
      <p:sp>
        <p:nvSpPr>
          <p:cNvPr id="13" name="Arc 12">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Oval 14">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5007315"/>
      </p:ext>
    </p:extLst>
  </p:cSld>
  <p:clrMapOvr>
    <a:masterClrMapping/>
  </p:clrMapOvr>
  <mc:AlternateContent xmlns:mc="http://schemas.openxmlformats.org/markup-compatibility/2006" xmlns:p14="http://schemas.microsoft.com/office/powerpoint/2010/main">
    <mc:Choice Requires="p14">
      <p:transition spd="slow" p14:dur="2000" advTm="12083"/>
    </mc:Choice>
    <mc:Fallback xmlns="">
      <p:transition spd="slow" advTm="1208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Money outline">
            <a:extLst>
              <a:ext uri="{FF2B5EF4-FFF2-40B4-BE49-F238E27FC236}">
                <a16:creationId xmlns:a16="http://schemas.microsoft.com/office/drawing/2014/main" id="{34114B5B-E09B-C214-BA7F-6A52AAA0E0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239" y="1525536"/>
            <a:ext cx="3775459" cy="3775459"/>
          </a:xfrm>
          <a:prstGeom prst="rect">
            <a:avLst/>
          </a:prstGeom>
        </p:spPr>
      </p:pic>
      <p:sp>
        <p:nvSpPr>
          <p:cNvPr id="20" name="Freeform: Shape 19">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ight Triangle 2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31CA5E-3671-ADCE-965E-BBF458898ADC}"/>
              </a:ext>
            </a:extLst>
          </p:cNvPr>
          <p:cNvSpPr>
            <a:spLocks noGrp="1"/>
          </p:cNvSpPr>
          <p:nvPr>
            <p:ph type="title"/>
          </p:nvPr>
        </p:nvSpPr>
        <p:spPr>
          <a:xfrm>
            <a:off x="5775960" y="1601687"/>
            <a:ext cx="5616717" cy="3210689"/>
          </a:xfrm>
        </p:spPr>
        <p:txBody>
          <a:bodyPr vert="horz" lIns="91440" tIns="45720" rIns="91440" bIns="45720" rtlCol="0" anchor="b">
            <a:normAutofit/>
          </a:bodyPr>
          <a:lstStyle/>
          <a:p>
            <a:r>
              <a:rPr lang="en-US" sz="2400" kern="1200" dirty="0">
                <a:solidFill>
                  <a:schemeClr val="tx1"/>
                </a:solidFill>
                <a:effectLst/>
                <a:latin typeface="Arial" panose="020B0604020202020204" pitchFamily="34" charset="0"/>
                <a:cs typeface="Arial" panose="020B0604020202020204" pitchFamily="34" charset="0"/>
              </a:rPr>
              <a:t>General STVR violations for occupancy, noise, trash, etc. range from $1,000 - $3,000 per violation and per occurrence.</a:t>
            </a:r>
            <a:br>
              <a:rPr lang="en-US" sz="2400" kern="1200" dirty="0">
                <a:solidFill>
                  <a:schemeClr val="tx1"/>
                </a:solidFill>
                <a:effectLst/>
                <a:latin typeface="Arial" panose="020B0604020202020204" pitchFamily="34" charset="0"/>
                <a:cs typeface="Arial" panose="020B0604020202020204" pitchFamily="34" charset="0"/>
              </a:rPr>
            </a:br>
            <a:br>
              <a:rPr lang="en-US" sz="2400" kern="1200" dirty="0">
                <a:solidFill>
                  <a:schemeClr val="tx1"/>
                </a:solidFill>
                <a:effectLst/>
                <a:latin typeface="Arial" panose="020B0604020202020204" pitchFamily="34" charset="0"/>
                <a:cs typeface="Arial" panose="020B0604020202020204" pitchFamily="34" charset="0"/>
              </a:rPr>
            </a:br>
            <a:r>
              <a:rPr lang="en-US" sz="2400" kern="1200" dirty="0">
                <a:solidFill>
                  <a:schemeClr val="tx1"/>
                </a:solidFill>
                <a:effectLst/>
                <a:latin typeface="Arial" panose="020B0604020202020204" pitchFamily="34" charset="0"/>
                <a:cs typeface="Arial" panose="020B0604020202020204" pitchFamily="34" charset="0"/>
              </a:rPr>
              <a:t>Operating without an STVR permit is $3,000 for the first violation and </a:t>
            </a:r>
            <a:br>
              <a:rPr lang="en-US" sz="2400" kern="1200" dirty="0">
                <a:solidFill>
                  <a:schemeClr val="tx1"/>
                </a:solidFill>
                <a:effectLst/>
                <a:latin typeface="Arial" panose="020B0604020202020204" pitchFamily="34" charset="0"/>
                <a:cs typeface="Arial" panose="020B0604020202020204" pitchFamily="34" charset="0"/>
              </a:rPr>
            </a:br>
            <a:r>
              <a:rPr lang="en-US" sz="2400" kern="1200" dirty="0">
                <a:solidFill>
                  <a:schemeClr val="tx1"/>
                </a:solidFill>
                <a:effectLst/>
                <a:latin typeface="Arial" panose="020B0604020202020204" pitchFamily="34" charset="0"/>
                <a:cs typeface="Arial" panose="020B0604020202020204" pitchFamily="34" charset="0"/>
              </a:rPr>
              <a:t>$5,000 for every violation after.</a:t>
            </a:r>
            <a:endParaRPr lang="en-US" sz="2400" kern="1200" dirty="0">
              <a:solidFill>
                <a:schemeClr val="tx1"/>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F753A31A-8C2A-C1CF-5A78-15CC684702E0}"/>
              </a:ext>
            </a:extLst>
          </p:cNvPr>
          <p:cNvSpPr txBox="1">
            <a:spLocks/>
          </p:cNvSpPr>
          <p:nvPr/>
        </p:nvSpPr>
        <p:spPr>
          <a:xfrm>
            <a:off x="7016932" y="1369577"/>
            <a:ext cx="2311389" cy="109501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000"/>
              </a:spcBef>
            </a:pPr>
            <a:r>
              <a:rPr lang="en-US" b="1" kern="1200" dirty="0">
                <a:solidFill>
                  <a:schemeClr val="tx1"/>
                </a:solidFill>
                <a:latin typeface="Arial" panose="020B0604020202020204" pitchFamily="34" charset="0"/>
                <a:ea typeface="+mn-ea"/>
                <a:cs typeface="Arial" panose="020B0604020202020204" pitchFamily="34" charset="0"/>
              </a:rPr>
              <a:t>FALSE:</a:t>
            </a:r>
          </a:p>
        </p:txBody>
      </p:sp>
    </p:spTree>
    <p:extLst>
      <p:ext uri="{BB962C8B-B14F-4D97-AF65-F5344CB8AC3E}">
        <p14:creationId xmlns:p14="http://schemas.microsoft.com/office/powerpoint/2010/main" val="4202500285"/>
      </p:ext>
    </p:extLst>
  </p:cSld>
  <p:clrMapOvr>
    <a:masterClrMapping/>
  </p:clrMapOvr>
  <mc:AlternateContent xmlns:mc="http://schemas.openxmlformats.org/markup-compatibility/2006" xmlns:p14="http://schemas.microsoft.com/office/powerpoint/2010/main">
    <mc:Choice Requires="p14">
      <p:transition spd="slow" p14:dur="2000" advTm="15640"/>
    </mc:Choice>
    <mc:Fallback xmlns="">
      <p:transition spd="slow" advTm="1564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6579B6-10D1-DD83-6610-3DC8BD7AB2C5}"/>
              </a:ext>
            </a:extLst>
          </p:cNvPr>
          <p:cNvSpPr>
            <a:spLocks noGrp="1"/>
          </p:cNvSpPr>
          <p:nvPr>
            <p:ph type="title"/>
          </p:nvPr>
        </p:nvSpPr>
        <p:spPr>
          <a:xfrm>
            <a:off x="5018141" y="959838"/>
            <a:ext cx="6322990" cy="4702452"/>
          </a:xfrm>
        </p:spPr>
        <p:txBody>
          <a:bodyPr>
            <a:normAutofit/>
          </a:bodyPr>
          <a:lstStyle/>
          <a:p>
            <a:r>
              <a:rPr lang="en-US" kern="100" dirty="0">
                <a:effectLst/>
                <a:latin typeface="Arial" panose="020B0604020202020204" pitchFamily="34" charset="0"/>
                <a:ea typeface="Calibri" panose="020F0502020204030204" pitchFamily="34" charset="0"/>
                <a:cs typeface="Times New Roman" panose="02020603050405020304" pitchFamily="18" charset="0"/>
              </a:rPr>
              <a:t>If I call the STVR Hotline and make a complaint, I might receive a fine.</a:t>
            </a:r>
            <a:br>
              <a:rPr lang="en-US" kern="100" dirty="0">
                <a:effectLst/>
                <a:latin typeface="Arial" panose="020B0604020202020204" pitchFamily="34" charset="0"/>
                <a:ea typeface="Calibri" panose="020F0502020204030204" pitchFamily="34" charset="0"/>
                <a:cs typeface="Times New Roman" panose="02020603050405020304" pitchFamily="18" charset="0"/>
              </a:rPr>
            </a:br>
            <a:br>
              <a:rPr lang="en-US" sz="3600" kern="100" dirty="0">
                <a:effectLst/>
                <a:latin typeface="Arial" panose="020B0604020202020204" pitchFamily="34" charset="0"/>
                <a:ea typeface="Calibri" panose="020F0502020204030204" pitchFamily="34" charset="0"/>
                <a:cs typeface="Times New Roman" panose="02020603050405020304" pitchFamily="18" charset="0"/>
              </a:rPr>
            </a:br>
            <a:endParaRPr lang="en-US"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itle 1">
            <a:extLst>
              <a:ext uri="{FF2B5EF4-FFF2-40B4-BE49-F238E27FC236}">
                <a16:creationId xmlns:a16="http://schemas.microsoft.com/office/drawing/2014/main" id="{1082907F-D853-D3DC-FC7C-F7541EFC7807}"/>
              </a:ext>
            </a:extLst>
          </p:cNvPr>
          <p:cNvSpPr txBox="1">
            <a:spLocks/>
          </p:cNvSpPr>
          <p:nvPr/>
        </p:nvSpPr>
        <p:spPr>
          <a:xfrm>
            <a:off x="6096000" y="3311064"/>
            <a:ext cx="4383856" cy="21946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kern="100" dirty="0">
                <a:latin typeface="Arial" panose="020B0604020202020204" pitchFamily="34" charset="0"/>
                <a:ea typeface="Calibri" panose="020F0502020204030204" pitchFamily="34" charset="0"/>
                <a:cs typeface="Times New Roman" panose="02020603050405020304" pitchFamily="18" charset="0"/>
              </a:rPr>
              <a:t>True or False?</a:t>
            </a:r>
            <a:endParaRPr lang="en-US" dirty="0">
              <a:solidFill>
                <a:srgbClr val="FFFFFF"/>
              </a:solidFill>
            </a:endParaRPr>
          </a:p>
        </p:txBody>
      </p:sp>
      <p:pic>
        <p:nvPicPr>
          <p:cNvPr id="6" name="Graphic 5" descr="Receiver">
            <a:extLst>
              <a:ext uri="{FF2B5EF4-FFF2-40B4-BE49-F238E27FC236}">
                <a16:creationId xmlns:a16="http://schemas.microsoft.com/office/drawing/2014/main" id="{7022F6F1-291D-751B-980B-76BE1E347C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959838"/>
            <a:ext cx="4065210" cy="4065210"/>
          </a:xfrm>
          <a:custGeom>
            <a:avLst/>
            <a:gdLst/>
            <a:ahLst/>
            <a:cxnLst/>
            <a:rect l="l" t="t" r="r" b="b"/>
            <a:pathLst>
              <a:path w="5227983" h="3454842">
                <a:moveTo>
                  <a:pt x="102712" y="0"/>
                </a:moveTo>
                <a:lnTo>
                  <a:pt x="5125271" y="0"/>
                </a:lnTo>
                <a:cubicBezTo>
                  <a:pt x="5181997" y="0"/>
                  <a:pt x="5227983" y="45986"/>
                  <a:pt x="5227983" y="102712"/>
                </a:cubicBezTo>
                <a:lnTo>
                  <a:pt x="5227983" y="3352130"/>
                </a:lnTo>
                <a:cubicBezTo>
                  <a:pt x="5227983" y="3408856"/>
                  <a:pt x="5181997" y="3454842"/>
                  <a:pt x="5125271" y="3454842"/>
                </a:cubicBezTo>
                <a:lnTo>
                  <a:pt x="102712" y="3454842"/>
                </a:lnTo>
                <a:cubicBezTo>
                  <a:pt x="45986" y="3454842"/>
                  <a:pt x="0" y="3408856"/>
                  <a:pt x="0" y="3352130"/>
                </a:cubicBezTo>
                <a:lnTo>
                  <a:pt x="0" y="102712"/>
                </a:lnTo>
                <a:cubicBezTo>
                  <a:pt x="0" y="45986"/>
                  <a:pt x="45986" y="0"/>
                  <a:pt x="102712" y="0"/>
                </a:cubicBezTo>
                <a:close/>
              </a:path>
            </a:pathLst>
          </a:custGeom>
        </p:spPr>
      </p:pic>
    </p:spTree>
    <p:extLst>
      <p:ext uri="{BB962C8B-B14F-4D97-AF65-F5344CB8AC3E}">
        <p14:creationId xmlns:p14="http://schemas.microsoft.com/office/powerpoint/2010/main" val="3033285232"/>
      </p:ext>
    </p:extLst>
  </p:cSld>
  <p:clrMapOvr>
    <a:masterClrMapping/>
  </p:clrMapOvr>
  <mc:AlternateContent xmlns:mc="http://schemas.openxmlformats.org/markup-compatibility/2006" xmlns:p14="http://schemas.microsoft.com/office/powerpoint/2010/main">
    <mc:Choice Requires="p14">
      <p:transition spd="slow" p14:dur="2000" advTm="9867"/>
    </mc:Choice>
    <mc:Fallback xmlns="">
      <p:transition spd="slow" advTm="986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C13535-964E-6F1F-D6EE-83C9F4C06214}"/>
              </a:ext>
            </a:extLst>
          </p:cNvPr>
          <p:cNvSpPr>
            <a:spLocks noGrp="1"/>
          </p:cNvSpPr>
          <p:nvPr>
            <p:ph type="title"/>
          </p:nvPr>
        </p:nvSpPr>
        <p:spPr>
          <a:xfrm>
            <a:off x="607302" y="2011748"/>
            <a:ext cx="4171994" cy="3736540"/>
          </a:xfrm>
        </p:spPr>
        <p:txBody>
          <a:bodyPr vert="horz" lIns="91440" tIns="45720" rIns="91440" bIns="45720" rtlCol="0" anchor="b">
            <a:normAutofit fontScale="90000"/>
          </a:bodyPr>
          <a:lstStyle/>
          <a:p>
            <a:r>
              <a:rPr lang="en-US" kern="1200" dirty="0">
                <a:solidFill>
                  <a:schemeClr val="tx1"/>
                </a:solidFill>
                <a:effectLst/>
                <a:latin typeface="Arial" panose="020B0604020202020204" pitchFamily="34" charset="0"/>
                <a:cs typeface="Arial" panose="020B0604020202020204" pitchFamily="34" charset="0"/>
              </a:rPr>
              <a:t>My guests are allowed to park on public streets while staying at my property.</a:t>
            </a:r>
            <a:br>
              <a:rPr lang="en-US" kern="1200" dirty="0">
                <a:solidFill>
                  <a:schemeClr val="tx1"/>
                </a:solidFill>
                <a:effectLst/>
                <a:latin typeface="Arial" panose="020B0604020202020204" pitchFamily="34" charset="0"/>
                <a:cs typeface="Arial" panose="020B0604020202020204" pitchFamily="34" charset="0"/>
              </a:rPr>
            </a:br>
            <a:br>
              <a:rPr lang="en-US" kern="1200" dirty="0">
                <a:solidFill>
                  <a:schemeClr val="tx1"/>
                </a:solidFill>
                <a:effectLst/>
                <a:latin typeface="Arial" panose="020B0604020202020204" pitchFamily="34" charset="0"/>
                <a:cs typeface="Arial" panose="020B0604020202020204" pitchFamily="34" charset="0"/>
              </a:rPr>
            </a:br>
            <a:r>
              <a:rPr lang="en-US" kern="1200" dirty="0">
                <a:solidFill>
                  <a:schemeClr val="tx1"/>
                </a:solidFill>
                <a:effectLst/>
                <a:latin typeface="Arial" panose="020B0604020202020204" pitchFamily="34" charset="0"/>
                <a:cs typeface="Arial" panose="020B0604020202020204" pitchFamily="34" charset="0"/>
              </a:rPr>
              <a:t>True or False?</a:t>
            </a:r>
            <a:br>
              <a:rPr lang="en-US" sz="3300" kern="1200" dirty="0">
                <a:solidFill>
                  <a:schemeClr val="tx1"/>
                </a:solidFill>
                <a:effectLst/>
                <a:latin typeface="+mj-lt"/>
                <a:ea typeface="+mj-ea"/>
                <a:cs typeface="+mj-cs"/>
              </a:rPr>
            </a:br>
            <a:endParaRPr lang="en-US" sz="3300" kern="1200" dirty="0">
              <a:solidFill>
                <a:schemeClr val="tx1"/>
              </a:solidFill>
              <a:latin typeface="+mj-lt"/>
              <a:ea typeface="+mj-ea"/>
              <a:cs typeface="+mj-cs"/>
            </a:endParaRPr>
          </a:p>
        </p:txBody>
      </p:sp>
      <p:grpSp>
        <p:nvGrpSpPr>
          <p:cNvPr id="18" name="Group 17">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9" name="Straight Connector 18">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Car with solid fill">
            <a:extLst>
              <a:ext uri="{FF2B5EF4-FFF2-40B4-BE49-F238E27FC236}">
                <a16:creationId xmlns:a16="http://schemas.microsoft.com/office/drawing/2014/main" id="{C685608E-8AA2-B414-812A-A69301943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5999" y="999136"/>
            <a:ext cx="4749152" cy="4749152"/>
          </a:xfrm>
          <a:prstGeom prst="rect">
            <a:avLst/>
          </a:prstGeom>
        </p:spPr>
      </p:pic>
    </p:spTree>
    <p:extLst>
      <p:ext uri="{BB962C8B-B14F-4D97-AF65-F5344CB8AC3E}">
        <p14:creationId xmlns:p14="http://schemas.microsoft.com/office/powerpoint/2010/main" val="2696866999"/>
      </p:ext>
    </p:extLst>
  </p:cSld>
  <p:clrMapOvr>
    <a:masterClrMapping/>
  </p:clrMapOvr>
  <mc:AlternateContent xmlns:mc="http://schemas.openxmlformats.org/markup-compatibility/2006" xmlns:p14="http://schemas.microsoft.com/office/powerpoint/2010/main">
    <mc:Choice Requires="p14">
      <p:transition spd="slow" p14:dur="2000" advTm="11549"/>
    </mc:Choice>
    <mc:Fallback xmlns="">
      <p:transition spd="slow" advTm="1154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2DB764-457E-D538-5BCD-301C74D8032B}"/>
              </a:ext>
            </a:extLst>
          </p:cNvPr>
          <p:cNvSpPr>
            <a:spLocks noGrp="1"/>
          </p:cNvSpPr>
          <p:nvPr>
            <p:ph type="title"/>
          </p:nvPr>
        </p:nvSpPr>
        <p:spPr>
          <a:xfrm>
            <a:off x="1524000" y="1293338"/>
            <a:ext cx="9144000" cy="3274592"/>
          </a:xfrm>
        </p:spPr>
        <p:txBody>
          <a:bodyPr vert="horz" lIns="91440" tIns="45720" rIns="91440" bIns="45720" rtlCol="0" anchor="ctr">
            <a:normAutofit fontScale="90000"/>
          </a:bodyPr>
          <a:lstStyle/>
          <a:p>
            <a:pPr marL="342900" marR="0" algn="ctr">
              <a:spcAft>
                <a:spcPts val="0"/>
              </a:spcAft>
            </a:pPr>
            <a:r>
              <a:rPr lang="en-US" b="1" kern="1200" dirty="0">
                <a:solidFill>
                  <a:schemeClr val="tx1"/>
                </a:solidFill>
                <a:effectLst/>
                <a:latin typeface="Arial" panose="020B0604020202020204" pitchFamily="34" charset="0"/>
                <a:cs typeface="Arial" panose="020B0604020202020204" pitchFamily="34" charset="0"/>
              </a:rPr>
              <a:t>TRUE:</a:t>
            </a:r>
            <a:r>
              <a:rPr lang="en-US" kern="1200" dirty="0">
                <a:solidFill>
                  <a:schemeClr val="tx1"/>
                </a:solidFill>
                <a:effectLst/>
                <a:latin typeface="Arial" panose="020B0604020202020204" pitchFamily="34" charset="0"/>
                <a:cs typeface="Arial" panose="020B0604020202020204" pitchFamily="34" charset="0"/>
              </a:rPr>
              <a:t> </a:t>
            </a:r>
            <a:br>
              <a:rPr lang="en-US" sz="2300" kern="1200" dirty="0">
                <a:solidFill>
                  <a:schemeClr val="tx1"/>
                </a:solidFill>
                <a:effectLst/>
                <a:latin typeface="Arial" panose="020B0604020202020204" pitchFamily="34" charset="0"/>
                <a:cs typeface="Arial" panose="020B0604020202020204" pitchFamily="34" charset="0"/>
              </a:rPr>
            </a:br>
            <a:r>
              <a:rPr lang="en-US" sz="2300" kern="1200" dirty="0">
                <a:solidFill>
                  <a:schemeClr val="tx1"/>
                </a:solidFill>
                <a:effectLst/>
                <a:latin typeface="Arial" panose="020B0604020202020204" pitchFamily="34" charset="0"/>
                <a:cs typeface="Arial" panose="020B0604020202020204" pitchFamily="34" charset="0"/>
              </a:rPr>
              <a:t>STVR guests are allowed to park on a public street, however they are encouraged to utilize all available on-site parking such as carports, garages, and driveways before parking on public streets. </a:t>
            </a:r>
            <a:br>
              <a:rPr lang="en-US" sz="2300" kern="1200" dirty="0">
                <a:solidFill>
                  <a:schemeClr val="tx1"/>
                </a:solidFill>
                <a:effectLst/>
                <a:latin typeface="Arial" panose="020B0604020202020204" pitchFamily="34" charset="0"/>
                <a:cs typeface="Arial" panose="020B0604020202020204" pitchFamily="34" charset="0"/>
              </a:rPr>
            </a:br>
            <a:r>
              <a:rPr lang="en-US" sz="2300" kern="1200" dirty="0">
                <a:solidFill>
                  <a:schemeClr val="tx1"/>
                </a:solidFill>
                <a:effectLst/>
                <a:latin typeface="Arial" panose="020B0604020202020204" pitchFamily="34" charset="0"/>
                <a:cs typeface="Arial" panose="020B0604020202020204" pitchFamily="34" charset="0"/>
              </a:rPr>
              <a:t> </a:t>
            </a:r>
            <a:br>
              <a:rPr lang="en-US" sz="2300" kern="1200" dirty="0">
                <a:solidFill>
                  <a:schemeClr val="tx1"/>
                </a:solidFill>
                <a:effectLst/>
                <a:latin typeface="Arial" panose="020B0604020202020204" pitchFamily="34" charset="0"/>
                <a:cs typeface="Arial" panose="020B0604020202020204" pitchFamily="34" charset="0"/>
              </a:rPr>
            </a:br>
            <a:r>
              <a:rPr lang="en-US" sz="2300" b="1" kern="1200" dirty="0">
                <a:solidFill>
                  <a:schemeClr val="tx1"/>
                </a:solidFill>
                <a:effectLst/>
                <a:latin typeface="Arial" panose="020B0604020202020204" pitchFamily="34" charset="0"/>
                <a:cs typeface="Arial" panose="020B0604020202020204" pitchFamily="34" charset="0"/>
              </a:rPr>
              <a:t>The City does not enforce parking on private streets within HOA communities.</a:t>
            </a:r>
            <a:r>
              <a:rPr lang="en-US" sz="2300" kern="1200" dirty="0">
                <a:solidFill>
                  <a:schemeClr val="tx1"/>
                </a:solidFill>
                <a:effectLst/>
                <a:latin typeface="Arial" panose="020B0604020202020204" pitchFamily="34" charset="0"/>
                <a:cs typeface="Arial" panose="020B0604020202020204" pitchFamily="34" charset="0"/>
              </a:rPr>
              <a:t>  Properties within HOA’s should inquire about additional private street parking restrictions within the HOA development.</a:t>
            </a:r>
            <a:br>
              <a:rPr lang="en-US" sz="2300" kern="1200" dirty="0">
                <a:solidFill>
                  <a:schemeClr val="tx1"/>
                </a:solidFill>
                <a:effectLst/>
                <a:latin typeface="+mj-lt"/>
                <a:ea typeface="+mj-ea"/>
                <a:cs typeface="+mj-cs"/>
              </a:rPr>
            </a:br>
            <a:endParaRPr lang="en-US" sz="2300" kern="1200" dirty="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004103"/>
      </p:ext>
    </p:extLst>
  </p:cSld>
  <p:clrMapOvr>
    <a:masterClrMapping/>
  </p:clrMapOvr>
  <mc:AlternateContent xmlns:mc="http://schemas.openxmlformats.org/markup-compatibility/2006" xmlns:p14="http://schemas.microsoft.com/office/powerpoint/2010/main">
    <mc:Choice Requires="p14">
      <p:transition spd="slow" p14:dur="2000" advTm="18276"/>
    </mc:Choice>
    <mc:Fallback xmlns="">
      <p:transition spd="slow" advTm="1827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3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6D89F80-8BDE-8B43-E10F-19E3DEECA4B6}"/>
              </a:ext>
            </a:extLst>
          </p:cNvPr>
          <p:cNvSpPr>
            <a:spLocks noGrp="1"/>
          </p:cNvSpPr>
          <p:nvPr>
            <p:ph type="title"/>
          </p:nvPr>
        </p:nvSpPr>
        <p:spPr>
          <a:xfrm>
            <a:off x="3198193" y="2932719"/>
            <a:ext cx="5561938" cy="2513516"/>
          </a:xfrm>
        </p:spPr>
        <p:txBody>
          <a:bodyPr vert="horz" lIns="91440" tIns="45720" rIns="91440" bIns="45720" rtlCol="0" anchor="b">
            <a:noAutofit/>
          </a:bodyPr>
          <a:lstStyle/>
          <a:p>
            <a:pPr marL="342900" marR="0" algn="ctr">
              <a:spcAft>
                <a:spcPts val="0"/>
              </a:spcAft>
            </a:pPr>
            <a:r>
              <a:rPr lang="en-US" sz="4800" kern="1200" dirty="0">
                <a:solidFill>
                  <a:schemeClr val="tx1"/>
                </a:solidFill>
                <a:effectLst/>
                <a:latin typeface="Arial" panose="020B0604020202020204" pitchFamily="34" charset="0"/>
                <a:cs typeface="Arial" panose="020B0604020202020204" pitchFamily="34" charset="0"/>
              </a:rPr>
              <a:t>The ban on the issuance of new STVR permits is temporary.</a:t>
            </a:r>
            <a:br>
              <a:rPr lang="en-US" sz="4800" kern="1200" dirty="0">
                <a:solidFill>
                  <a:schemeClr val="tx1"/>
                </a:solidFill>
                <a:effectLst/>
                <a:latin typeface="Arial" panose="020B0604020202020204" pitchFamily="34" charset="0"/>
                <a:cs typeface="Arial" panose="020B0604020202020204" pitchFamily="34" charset="0"/>
              </a:rPr>
            </a:br>
            <a:br>
              <a:rPr lang="en-US" sz="4800" kern="1200" dirty="0">
                <a:solidFill>
                  <a:schemeClr val="tx1"/>
                </a:solidFill>
                <a:effectLst/>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True or False?</a:t>
            </a:r>
            <a:endParaRPr lang="en-US" sz="4800" kern="1200" dirty="0">
              <a:solidFill>
                <a:schemeClr val="tx1"/>
              </a:solidFill>
              <a:latin typeface="Arial" panose="020B0604020202020204" pitchFamily="34" charset="0"/>
              <a:cs typeface="Arial" panose="020B0604020202020204" pitchFamily="34" charset="0"/>
            </a:endParaRPr>
          </a:p>
        </p:txBody>
      </p:sp>
      <p:sp>
        <p:nvSpPr>
          <p:cNvPr id="28" name="Arc 27">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Oval 29">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576631"/>
      </p:ext>
    </p:extLst>
  </p:cSld>
  <p:clrMapOvr>
    <a:masterClrMapping/>
  </p:clrMapOvr>
  <mc:AlternateContent xmlns:mc="http://schemas.openxmlformats.org/markup-compatibility/2006" xmlns:p14="http://schemas.microsoft.com/office/powerpoint/2010/main">
    <mc:Choice Requires="p14">
      <p:transition spd="slow" p14:dur="2000" advTm="9751"/>
    </mc:Choice>
    <mc:Fallback xmlns="">
      <p:transition spd="slow" advTm="9751"/>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F92EEF-871A-82DF-5EE0-66D76DEEAD3B}"/>
              </a:ext>
            </a:extLst>
          </p:cNvPr>
          <p:cNvSpPr>
            <a:spLocks noGrp="1"/>
          </p:cNvSpPr>
          <p:nvPr>
            <p:ph idx="1"/>
          </p:nvPr>
        </p:nvSpPr>
        <p:spPr>
          <a:xfrm>
            <a:off x="992024" y="842858"/>
            <a:ext cx="10515600" cy="4351338"/>
          </a:xfrm>
        </p:spPr>
        <p:txBody>
          <a:bodyPr>
            <a:noAutofit/>
          </a:bodyPr>
          <a:lstStyle/>
          <a:p>
            <a:pPr marL="0" indent="0" algn="ctr">
              <a:buNone/>
            </a:pPr>
            <a:r>
              <a:rPr lang="en-US" sz="4400" b="1" kern="1200" dirty="0">
                <a:solidFill>
                  <a:schemeClr val="bg1">
                    <a:lumMod val="85000"/>
                  </a:schemeClr>
                </a:solidFill>
                <a:effectLst/>
                <a:latin typeface="Arial" panose="020B0604020202020204" pitchFamily="34" charset="0"/>
                <a:cs typeface="Arial" panose="020B0604020202020204" pitchFamily="34" charset="0"/>
              </a:rPr>
              <a:t>FALSE:</a:t>
            </a:r>
            <a:r>
              <a:rPr lang="en-US" sz="4400" kern="1200" dirty="0">
                <a:solidFill>
                  <a:schemeClr val="bg1">
                    <a:lumMod val="85000"/>
                  </a:schemeClr>
                </a:solidFill>
                <a:effectLst/>
                <a:latin typeface="Arial" panose="020B0604020202020204" pitchFamily="34" charset="0"/>
                <a:cs typeface="Arial" panose="020B0604020202020204" pitchFamily="34" charset="0"/>
              </a:rPr>
              <a:t> </a:t>
            </a:r>
            <a:br>
              <a:rPr lang="en-US" sz="3600" kern="1200" dirty="0">
                <a:solidFill>
                  <a:schemeClr val="bg1">
                    <a:lumMod val="85000"/>
                  </a:schemeClr>
                </a:solidFill>
                <a:effectLst/>
                <a:latin typeface="Arial" panose="020B0604020202020204" pitchFamily="34" charset="0"/>
                <a:cs typeface="Arial" panose="020B0604020202020204" pitchFamily="34" charset="0"/>
              </a:rPr>
            </a:br>
            <a:r>
              <a:rPr lang="en-US" sz="3600" kern="1200" dirty="0">
                <a:solidFill>
                  <a:schemeClr val="bg1">
                    <a:lumMod val="85000"/>
                  </a:schemeClr>
                </a:solidFill>
                <a:effectLst/>
                <a:latin typeface="Arial" panose="020B0604020202020204" pitchFamily="34" charset="0"/>
                <a:cs typeface="Arial" panose="020B0604020202020204" pitchFamily="34" charset="0"/>
              </a:rPr>
              <a:t>Effective May 20, 2021, Section 3.25.055 of the La Quinta Municipal Code imposed a permanent ban on the issuance of new STVR permits. Existing permits may be renewed, but cannot be transferred.</a:t>
            </a:r>
            <a:br>
              <a:rPr lang="en-US" sz="3600" kern="1200" dirty="0">
                <a:solidFill>
                  <a:schemeClr val="bg1">
                    <a:lumMod val="85000"/>
                  </a:schemeClr>
                </a:solidFill>
                <a:effectLst/>
                <a:latin typeface="Arial" panose="020B0604020202020204" pitchFamily="34" charset="0"/>
                <a:cs typeface="Arial" panose="020B0604020202020204" pitchFamily="34" charset="0"/>
              </a:rPr>
            </a:br>
            <a:r>
              <a:rPr lang="en-US" sz="3600" kern="1200" dirty="0">
                <a:solidFill>
                  <a:schemeClr val="bg1">
                    <a:lumMod val="85000"/>
                  </a:schemeClr>
                </a:solidFill>
                <a:effectLst/>
                <a:latin typeface="Arial" panose="020B0604020202020204" pitchFamily="34" charset="0"/>
                <a:cs typeface="Arial" panose="020B0604020202020204" pitchFamily="34" charset="0"/>
              </a:rPr>
              <a:t> </a:t>
            </a:r>
            <a:br>
              <a:rPr lang="en-US" sz="3600" kern="1200" dirty="0">
                <a:solidFill>
                  <a:schemeClr val="bg1">
                    <a:lumMod val="85000"/>
                  </a:schemeClr>
                </a:solidFill>
                <a:effectLst/>
                <a:latin typeface="Arial" panose="020B0604020202020204" pitchFamily="34" charset="0"/>
                <a:cs typeface="Arial" panose="020B0604020202020204" pitchFamily="34" charset="0"/>
              </a:rPr>
            </a:br>
            <a:r>
              <a:rPr lang="en-US" sz="3600" b="1" kern="1200" dirty="0">
                <a:solidFill>
                  <a:schemeClr val="bg1">
                    <a:lumMod val="85000"/>
                  </a:schemeClr>
                </a:solidFill>
                <a:effectLst/>
                <a:latin typeface="Arial" panose="020B0604020202020204" pitchFamily="34" charset="0"/>
                <a:cs typeface="Arial" panose="020B0604020202020204" pitchFamily="34" charset="0"/>
              </a:rPr>
              <a:t>New STVR permits can only be issued for properties within a few select STVR zones.</a:t>
            </a:r>
            <a:r>
              <a:rPr lang="en-US" sz="3600" kern="1200" dirty="0">
                <a:solidFill>
                  <a:schemeClr val="bg1">
                    <a:lumMod val="85000"/>
                  </a:schemeClr>
                </a:solidFill>
                <a:effectLst/>
                <a:latin typeface="Arial" panose="020B0604020202020204" pitchFamily="34" charset="0"/>
                <a:cs typeface="Arial" panose="020B0604020202020204" pitchFamily="34" charset="0"/>
              </a:rPr>
              <a:t> </a:t>
            </a:r>
            <a:endParaRPr lang="en-US" sz="3600" dirty="0">
              <a:solidFill>
                <a:schemeClr val="bg1">
                  <a:lumMod val="85000"/>
                </a:schemeClr>
              </a:solidFill>
            </a:endParaRPr>
          </a:p>
        </p:txBody>
      </p:sp>
    </p:spTree>
    <p:extLst>
      <p:ext uri="{BB962C8B-B14F-4D97-AF65-F5344CB8AC3E}">
        <p14:creationId xmlns:p14="http://schemas.microsoft.com/office/powerpoint/2010/main" val="799347546"/>
      </p:ext>
    </p:extLst>
  </p:cSld>
  <p:clrMapOvr>
    <a:masterClrMapping/>
  </p:clrMapOvr>
  <mc:AlternateContent xmlns:mc="http://schemas.openxmlformats.org/markup-compatibility/2006" xmlns:p14="http://schemas.microsoft.com/office/powerpoint/2010/main">
    <mc:Choice Requires="p14">
      <p:transition spd="slow" p14:dur="2000" advTm="18205"/>
    </mc:Choice>
    <mc:Fallback xmlns="">
      <p:transition spd="slow" advTm="18205"/>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List with solid fill">
            <a:extLst>
              <a:ext uri="{FF2B5EF4-FFF2-40B4-BE49-F238E27FC236}">
                <a16:creationId xmlns:a16="http://schemas.microsoft.com/office/drawing/2014/main" id="{4E39A335-EAD4-C0CC-4423-E3EDC84388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239" y="1525536"/>
            <a:ext cx="3775459" cy="3775459"/>
          </a:xfrm>
          <a:prstGeom prst="rect">
            <a:avLst/>
          </a:prstGeom>
        </p:spPr>
      </p:pic>
      <p:sp>
        <p:nvSpPr>
          <p:cNvPr id="22" name="Freeform: Shape 21">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Right Triangle 23">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D89F80-8BDE-8B43-E10F-19E3DEECA4B6}"/>
              </a:ext>
            </a:extLst>
          </p:cNvPr>
          <p:cNvSpPr>
            <a:spLocks noGrp="1"/>
          </p:cNvSpPr>
          <p:nvPr>
            <p:ph type="title"/>
          </p:nvPr>
        </p:nvSpPr>
        <p:spPr>
          <a:xfrm>
            <a:off x="5560880" y="2043505"/>
            <a:ext cx="5384800" cy="3210689"/>
          </a:xfrm>
        </p:spPr>
        <p:txBody>
          <a:bodyPr vert="horz" lIns="91440" tIns="45720" rIns="91440" bIns="45720" rtlCol="0" anchor="b">
            <a:normAutofit fontScale="90000"/>
          </a:bodyPr>
          <a:lstStyle/>
          <a:p>
            <a:pPr marL="342900" marR="0">
              <a:spcAft>
                <a:spcPts val="0"/>
              </a:spcAft>
            </a:pPr>
            <a:r>
              <a:rPr lang="en-US" sz="5000" kern="1200" dirty="0">
                <a:solidFill>
                  <a:schemeClr val="tx1"/>
                </a:solidFill>
                <a:effectLst/>
                <a:latin typeface="Arial" panose="020B0604020202020204" pitchFamily="34" charset="0"/>
                <a:cs typeface="Arial" panose="020B0604020202020204" pitchFamily="34" charset="0"/>
              </a:rPr>
              <a:t>There is a weekly Active and Suspended STVR </a:t>
            </a:r>
            <a:r>
              <a:rPr lang="en-US" sz="5000" dirty="0">
                <a:latin typeface="Arial" panose="020B0604020202020204" pitchFamily="34" charset="0"/>
                <a:cs typeface="Arial" panose="020B0604020202020204" pitchFamily="34" charset="0"/>
              </a:rPr>
              <a:t>p</a:t>
            </a:r>
            <a:r>
              <a:rPr lang="en-US" sz="5000" kern="1200" dirty="0">
                <a:solidFill>
                  <a:schemeClr val="tx1"/>
                </a:solidFill>
                <a:effectLst/>
                <a:latin typeface="Arial" panose="020B0604020202020204" pitchFamily="34" charset="0"/>
                <a:cs typeface="Arial" panose="020B0604020202020204" pitchFamily="34" charset="0"/>
              </a:rPr>
              <a:t>roperties </a:t>
            </a:r>
            <a:r>
              <a:rPr lang="en-US" sz="5000" dirty="0">
                <a:latin typeface="Arial" panose="020B0604020202020204" pitchFamily="34" charset="0"/>
                <a:cs typeface="Arial" panose="020B0604020202020204" pitchFamily="34" charset="0"/>
              </a:rPr>
              <a:t>l</a:t>
            </a:r>
            <a:r>
              <a:rPr lang="en-US" sz="5000" kern="1200" dirty="0">
                <a:solidFill>
                  <a:schemeClr val="tx1"/>
                </a:solidFill>
                <a:effectLst/>
                <a:latin typeface="Arial" panose="020B0604020202020204" pitchFamily="34" charset="0"/>
                <a:cs typeface="Arial" panose="020B0604020202020204" pitchFamily="34" charset="0"/>
              </a:rPr>
              <a:t>ist.</a:t>
            </a:r>
            <a:br>
              <a:rPr lang="en-US" sz="5000" kern="1200" dirty="0">
                <a:solidFill>
                  <a:schemeClr val="tx1"/>
                </a:solidFill>
                <a:effectLst/>
                <a:latin typeface="Arial" panose="020B0604020202020204" pitchFamily="34" charset="0"/>
                <a:cs typeface="Arial" panose="020B0604020202020204" pitchFamily="34" charset="0"/>
              </a:rPr>
            </a:br>
            <a:br>
              <a:rPr lang="en-US" sz="5000" kern="1200" dirty="0">
                <a:solidFill>
                  <a:schemeClr val="tx1"/>
                </a:solidFill>
                <a:effectLst/>
                <a:latin typeface="Arial" panose="020B0604020202020204" pitchFamily="34" charset="0"/>
                <a:cs typeface="Arial" panose="020B0604020202020204" pitchFamily="34" charset="0"/>
              </a:rPr>
            </a:br>
            <a:r>
              <a:rPr lang="en-US" sz="5000" kern="1200" dirty="0">
                <a:solidFill>
                  <a:schemeClr val="tx1"/>
                </a:solidFill>
                <a:effectLst/>
                <a:latin typeface="Arial" panose="020B0604020202020204" pitchFamily="34" charset="0"/>
                <a:cs typeface="Arial" panose="020B0604020202020204" pitchFamily="34" charset="0"/>
              </a:rPr>
              <a:t>True or False?</a:t>
            </a:r>
            <a:endParaRPr lang="en-US" sz="5000" kern="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6202459"/>
      </p:ext>
    </p:extLst>
  </p:cSld>
  <p:clrMapOvr>
    <a:masterClrMapping/>
  </p:clrMapOvr>
  <mc:AlternateContent xmlns:mc="http://schemas.openxmlformats.org/markup-compatibility/2006" xmlns:p14="http://schemas.microsoft.com/office/powerpoint/2010/main">
    <mc:Choice Requires="p14">
      <p:transition spd="slow" p14:dur="2000" advTm="9401"/>
    </mc:Choice>
    <mc:Fallback xmlns="">
      <p:transition spd="slow" advTm="940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765110-7667-B201-C61E-1A0DCC4ABB83}"/>
              </a:ext>
            </a:extLst>
          </p:cNvPr>
          <p:cNvSpPr>
            <a:spLocks noGrp="1"/>
          </p:cNvSpPr>
          <p:nvPr>
            <p:ph type="title"/>
          </p:nvPr>
        </p:nvSpPr>
        <p:spPr>
          <a:xfrm>
            <a:off x="745992" y="801167"/>
            <a:ext cx="4065670" cy="2690949"/>
          </a:xfrm>
        </p:spPr>
        <p:txBody>
          <a:bodyPr anchor="t">
            <a:normAutofit fontScale="90000"/>
          </a:bodyPr>
          <a:lstStyle/>
          <a:p>
            <a:br>
              <a:rPr lang="en-US" sz="3600" kern="100" dirty="0">
                <a:effectLst/>
                <a:latin typeface="Arial" panose="020B0604020202020204" pitchFamily="34" charset="0"/>
                <a:ea typeface="Calibri" panose="020F0502020204030204" pitchFamily="34" charset="0"/>
                <a:cs typeface="Times New Roman" panose="02020603050405020304" pitchFamily="18" charset="0"/>
              </a:rPr>
            </a:br>
            <a:r>
              <a:rPr lang="en-US" sz="3600" kern="100" dirty="0">
                <a:effectLst/>
                <a:latin typeface="Arial" panose="020B0604020202020204" pitchFamily="34" charset="0"/>
                <a:ea typeface="Calibri" panose="020F0502020204030204" pitchFamily="34" charset="0"/>
                <a:cs typeface="Times New Roman" panose="02020603050405020304" pitchFamily="18" charset="0"/>
              </a:rPr>
              <a:t>The Active and Suspended STVR properties list is posted on the City’s website and updated every Friday.</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4800" dirty="0"/>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Laptop with solid fill">
            <a:extLst>
              <a:ext uri="{FF2B5EF4-FFF2-40B4-BE49-F238E27FC236}">
                <a16:creationId xmlns:a16="http://schemas.microsoft.com/office/drawing/2014/main" id="{A9ACF8DE-AA50-FC4E-D1CF-3044442FCF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86259" y="465443"/>
            <a:ext cx="4161802" cy="4161802"/>
          </a:xfrm>
          <a:prstGeom prst="rect">
            <a:avLst/>
          </a:prstGeom>
        </p:spPr>
      </p:pic>
      <p:sp>
        <p:nvSpPr>
          <p:cNvPr id="9" name="Title 1">
            <a:extLst>
              <a:ext uri="{FF2B5EF4-FFF2-40B4-BE49-F238E27FC236}">
                <a16:creationId xmlns:a16="http://schemas.microsoft.com/office/drawing/2014/main" id="{0BA3D6C1-077E-6E34-E5EF-F8B4F53F0A6E}"/>
              </a:ext>
            </a:extLst>
          </p:cNvPr>
          <p:cNvSpPr txBox="1">
            <a:spLocks/>
          </p:cNvSpPr>
          <p:nvPr/>
        </p:nvSpPr>
        <p:spPr>
          <a:xfrm>
            <a:off x="5606099" y="4921159"/>
            <a:ext cx="5922122" cy="147445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kern="100" dirty="0">
                <a:solidFill>
                  <a:schemeClr val="accent2"/>
                </a:solidFill>
                <a:latin typeface="Arial" panose="020B0604020202020204" pitchFamily="34" charset="0"/>
                <a:ea typeface="Calibri" panose="020F0502020204030204" pitchFamily="34" charset="0"/>
                <a:cs typeface="Times New Roman" panose="02020603050405020304" pitchFamily="18" charset="0"/>
              </a:rPr>
              <a:t>www.LaQuintaCA.gov/STVR</a:t>
            </a:r>
            <a:br>
              <a:rPr lang="en-US" sz="1800" kern="100" dirty="0">
                <a:latin typeface="Calibri" panose="020F0502020204030204" pitchFamily="34" charset="0"/>
                <a:ea typeface="Calibri" panose="020F0502020204030204" pitchFamily="34" charset="0"/>
                <a:cs typeface="Times New Roman" panose="02020603050405020304" pitchFamily="18" charset="0"/>
              </a:rPr>
            </a:br>
            <a:endParaRPr lang="en-US" sz="4800" dirty="0"/>
          </a:p>
        </p:txBody>
      </p:sp>
      <p:sp>
        <p:nvSpPr>
          <p:cNvPr id="13" name="Title 1">
            <a:extLst>
              <a:ext uri="{FF2B5EF4-FFF2-40B4-BE49-F238E27FC236}">
                <a16:creationId xmlns:a16="http://schemas.microsoft.com/office/drawing/2014/main" id="{61143015-3C45-7B7D-9B2C-999B6DAAB050}"/>
              </a:ext>
            </a:extLst>
          </p:cNvPr>
          <p:cNvSpPr txBox="1">
            <a:spLocks/>
          </p:cNvSpPr>
          <p:nvPr/>
        </p:nvSpPr>
        <p:spPr>
          <a:xfrm>
            <a:off x="1620303" y="561265"/>
            <a:ext cx="1652736" cy="74252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kern="100" dirty="0">
                <a:latin typeface="Arial" panose="020B0604020202020204" pitchFamily="34" charset="0"/>
                <a:ea typeface="Calibri" panose="020F0502020204030204" pitchFamily="34" charset="0"/>
                <a:cs typeface="Arial" panose="020B0604020202020204" pitchFamily="34" charset="0"/>
              </a:rPr>
              <a:t>TRUE:</a:t>
            </a:r>
            <a:br>
              <a:rPr lang="en-US" sz="3600" kern="100" dirty="0">
                <a:latin typeface="Arial" panose="020B0604020202020204" pitchFamily="34" charset="0"/>
                <a:ea typeface="Calibri" panose="020F050202020403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935948"/>
      </p:ext>
    </p:extLst>
  </p:cSld>
  <p:clrMapOvr>
    <a:masterClrMapping/>
  </p:clrMapOvr>
  <mc:AlternateContent xmlns:mc="http://schemas.openxmlformats.org/markup-compatibility/2006" xmlns:p14="http://schemas.microsoft.com/office/powerpoint/2010/main">
    <mc:Choice Requires="p14">
      <p:transition spd="slow" p14:dur="2000" advTm="13758"/>
    </mc:Choice>
    <mc:Fallback xmlns="">
      <p:transition spd="slow" advTm="1375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Arc 41">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293BFA-D93D-C864-FC78-E9C093036E8A}"/>
              </a:ext>
            </a:extLst>
          </p:cNvPr>
          <p:cNvSpPr>
            <a:spLocks noGrp="1"/>
          </p:cNvSpPr>
          <p:nvPr>
            <p:ph type="title"/>
          </p:nvPr>
        </p:nvSpPr>
        <p:spPr>
          <a:xfrm>
            <a:off x="4152041" y="3067940"/>
            <a:ext cx="7644627" cy="2018463"/>
          </a:xfrm>
        </p:spPr>
        <p:txBody>
          <a:bodyPr vert="horz" lIns="91440" tIns="45720" rIns="91440" bIns="45720" rtlCol="0" anchor="b">
            <a:normAutofit fontScale="90000"/>
          </a:bodyPr>
          <a:lstStyle/>
          <a:p>
            <a:r>
              <a:rPr lang="en-US" sz="3800" kern="1200" dirty="0">
                <a:solidFill>
                  <a:schemeClr val="tx1"/>
                </a:solidFill>
                <a:effectLst/>
                <a:latin typeface="Arial" panose="020B0604020202020204" pitchFamily="34" charset="0"/>
                <a:cs typeface="Arial" panose="020B0604020202020204" pitchFamily="34" charset="0"/>
              </a:rPr>
              <a:t>STVR violations should be reported to the 24/7 Hotline and complaints can be made anonymously.</a:t>
            </a:r>
            <a:r>
              <a:rPr lang="en-US" sz="3800" b="1" kern="1200" dirty="0">
                <a:solidFill>
                  <a:schemeClr val="tx1"/>
                </a:solidFill>
                <a:effectLst/>
                <a:latin typeface="Arial" panose="020B0604020202020204" pitchFamily="34" charset="0"/>
                <a:cs typeface="Arial" panose="020B0604020202020204" pitchFamily="34" charset="0"/>
              </a:rPr>
              <a:t> </a:t>
            </a:r>
            <a:br>
              <a:rPr lang="en-US" sz="3800" kern="1200" dirty="0">
                <a:solidFill>
                  <a:schemeClr val="tx1"/>
                </a:solidFill>
                <a:effectLst/>
                <a:latin typeface="+mj-lt"/>
                <a:ea typeface="+mj-ea"/>
                <a:cs typeface="+mj-cs"/>
              </a:rPr>
            </a:br>
            <a:endParaRPr lang="en-US" sz="3800" kern="1200" dirty="0">
              <a:solidFill>
                <a:schemeClr val="tx1"/>
              </a:solidFill>
              <a:latin typeface="+mj-lt"/>
              <a:ea typeface="+mj-ea"/>
              <a:cs typeface="+mj-cs"/>
            </a:endParaRPr>
          </a:p>
        </p:txBody>
      </p:sp>
      <p:sp>
        <p:nvSpPr>
          <p:cNvPr id="3" name="Title 1">
            <a:extLst>
              <a:ext uri="{FF2B5EF4-FFF2-40B4-BE49-F238E27FC236}">
                <a16:creationId xmlns:a16="http://schemas.microsoft.com/office/drawing/2014/main" id="{77309DB4-1845-6D2F-E515-7A3A3CA20F33}"/>
              </a:ext>
            </a:extLst>
          </p:cNvPr>
          <p:cNvSpPr txBox="1">
            <a:spLocks/>
          </p:cNvSpPr>
          <p:nvPr/>
        </p:nvSpPr>
        <p:spPr>
          <a:xfrm>
            <a:off x="6753598" y="2099696"/>
            <a:ext cx="2668926" cy="81116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latin typeface="Arial" panose="020B0604020202020204" pitchFamily="34" charset="0"/>
                <a:cs typeface="Arial" panose="020B0604020202020204" pitchFamily="34" charset="0"/>
              </a:rPr>
              <a:t>FALSE:</a:t>
            </a:r>
            <a:endParaRPr lang="en-US" sz="5400" b="1" dirty="0"/>
          </a:p>
        </p:txBody>
      </p:sp>
    </p:spTree>
    <p:extLst>
      <p:ext uri="{BB962C8B-B14F-4D97-AF65-F5344CB8AC3E}">
        <p14:creationId xmlns:p14="http://schemas.microsoft.com/office/powerpoint/2010/main" val="1546152840"/>
      </p:ext>
    </p:extLst>
  </p:cSld>
  <p:clrMapOvr>
    <a:masterClrMapping/>
  </p:clrMapOvr>
  <mc:AlternateContent xmlns:mc="http://schemas.openxmlformats.org/markup-compatibility/2006" xmlns:p14="http://schemas.microsoft.com/office/powerpoint/2010/main">
    <mc:Choice Requires="p14">
      <p:transition spd="slow" p14:dur="2000" advTm="9353"/>
    </mc:Choice>
    <mc:Fallback xmlns="">
      <p:transition spd="slow" advTm="935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16077C-C0BF-9360-E1C6-F90248DB5DF4}"/>
              </a:ext>
            </a:extLst>
          </p:cNvPr>
          <p:cNvSpPr>
            <a:spLocks noGrp="1"/>
          </p:cNvSpPr>
          <p:nvPr>
            <p:ph type="title"/>
          </p:nvPr>
        </p:nvSpPr>
        <p:spPr>
          <a:xfrm>
            <a:off x="1056582" y="826471"/>
            <a:ext cx="4036334" cy="2387600"/>
          </a:xfrm>
        </p:spPr>
        <p:txBody>
          <a:bodyPr vert="horz" lIns="91440" tIns="45720" rIns="91440" bIns="45720" rtlCol="0" anchor="t">
            <a:normAutofit fontScale="90000"/>
          </a:bodyPr>
          <a:lstStyle/>
          <a:p>
            <a:r>
              <a:rPr lang="en-US" kern="1200" dirty="0">
                <a:effectLst/>
                <a:latin typeface="Arial" panose="020B0604020202020204" pitchFamily="34" charset="0"/>
                <a:cs typeface="Arial" panose="020B0604020202020204" pitchFamily="34" charset="0"/>
              </a:rPr>
              <a:t>I did not rent my property during the month, there is no need to submit a TOT form for that month.</a:t>
            </a:r>
            <a:br>
              <a:rPr lang="en-US" sz="4000" kern="1200" dirty="0">
                <a:effectLst/>
                <a:latin typeface="Arial" panose="020B0604020202020204" pitchFamily="34" charset="0"/>
                <a:cs typeface="Arial" panose="020B0604020202020204" pitchFamily="34" charset="0"/>
              </a:rPr>
            </a:br>
            <a:br>
              <a:rPr lang="en-US" sz="4000" kern="1200" dirty="0">
                <a:effectLst/>
                <a:latin typeface="Arial" panose="020B0604020202020204" pitchFamily="34" charset="0"/>
                <a:cs typeface="Arial" panose="020B0604020202020204" pitchFamily="34" charset="0"/>
              </a:rPr>
            </a:br>
            <a:r>
              <a:rPr lang="en-US" kern="1200" dirty="0">
                <a:effectLst/>
                <a:latin typeface="Arial" panose="020B0604020202020204" pitchFamily="34" charset="0"/>
                <a:cs typeface="Arial" panose="020B0604020202020204" pitchFamily="34" charset="0"/>
              </a:rPr>
              <a:t>True or False? </a:t>
            </a:r>
            <a:br>
              <a:rPr lang="en-US" sz="2800" kern="1200" dirty="0">
                <a:solidFill>
                  <a:srgbClr val="FFFFFF"/>
                </a:solidFill>
                <a:effectLst/>
                <a:latin typeface="Arial" panose="020B0604020202020204" pitchFamily="34" charset="0"/>
                <a:cs typeface="Arial" panose="020B0604020202020204" pitchFamily="34" charset="0"/>
              </a:rPr>
            </a:br>
            <a:endParaRPr lang="en-US" sz="2600" kern="1200" dirty="0">
              <a:solidFill>
                <a:schemeClr val="tx1"/>
              </a:solidFill>
              <a:latin typeface="+mj-lt"/>
              <a:ea typeface="+mj-ea"/>
              <a:cs typeface="+mj-cs"/>
            </a:endParaRPr>
          </a:p>
        </p:txBody>
      </p:sp>
      <p:grpSp>
        <p:nvGrpSpPr>
          <p:cNvPr id="21" name="Group 2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Suburban scene">
            <a:extLst>
              <a:ext uri="{FF2B5EF4-FFF2-40B4-BE49-F238E27FC236}">
                <a16:creationId xmlns:a16="http://schemas.microsoft.com/office/drawing/2014/main" id="{35A1B261-BD78-BC51-7B21-13ED11766A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7597" y="666728"/>
            <a:ext cx="5465791" cy="5465791"/>
          </a:xfrm>
          <a:prstGeom prst="rect">
            <a:avLst/>
          </a:prstGeom>
        </p:spPr>
      </p:pic>
    </p:spTree>
    <p:extLst>
      <p:ext uri="{BB962C8B-B14F-4D97-AF65-F5344CB8AC3E}">
        <p14:creationId xmlns:p14="http://schemas.microsoft.com/office/powerpoint/2010/main" val="3530901955"/>
      </p:ext>
    </p:extLst>
  </p:cSld>
  <p:clrMapOvr>
    <a:masterClrMapping/>
  </p:clrMapOvr>
  <mc:AlternateContent xmlns:mc="http://schemas.openxmlformats.org/markup-compatibility/2006" xmlns:p14="http://schemas.microsoft.com/office/powerpoint/2010/main">
    <mc:Choice Requires="p14">
      <p:transition spd="slow" p14:dur="2000" advTm="10609"/>
    </mc:Choice>
    <mc:Fallback xmlns="">
      <p:transition spd="slow" advTm="1060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46C0AB-B953-F0FD-A6F1-23D72CB073FE}"/>
              </a:ext>
            </a:extLst>
          </p:cNvPr>
          <p:cNvSpPr>
            <a:spLocks noGrp="1"/>
          </p:cNvSpPr>
          <p:nvPr>
            <p:ph type="title"/>
          </p:nvPr>
        </p:nvSpPr>
        <p:spPr>
          <a:xfrm>
            <a:off x="1583820" y="2302098"/>
            <a:ext cx="9144000" cy="2253167"/>
          </a:xfrm>
        </p:spPr>
        <p:txBody>
          <a:bodyPr vert="horz" lIns="91440" tIns="45720" rIns="91440" bIns="45720" rtlCol="0" anchor="ctr">
            <a:normAutofit fontScale="90000"/>
          </a:bodyPr>
          <a:lstStyle/>
          <a:p>
            <a:pPr algn="ctr"/>
            <a:r>
              <a:rPr lang="en-US" sz="3100" kern="1200" dirty="0">
                <a:solidFill>
                  <a:schemeClr val="tx1"/>
                </a:solidFill>
                <a:effectLst/>
                <a:latin typeface="Arial" panose="020B0604020202020204" pitchFamily="34" charset="0"/>
                <a:cs typeface="Arial" panose="020B0604020202020204" pitchFamily="34" charset="0"/>
              </a:rPr>
              <a:t>A monthly TOT form is </a:t>
            </a:r>
            <a:r>
              <a:rPr lang="en-US" sz="3100" b="1" kern="1200" dirty="0">
                <a:solidFill>
                  <a:schemeClr val="tx1"/>
                </a:solidFill>
                <a:effectLst/>
                <a:latin typeface="Arial" panose="020B0604020202020204" pitchFamily="34" charset="0"/>
                <a:cs typeface="Arial" panose="020B0604020202020204" pitchFamily="34" charset="0"/>
              </a:rPr>
              <a:t>ALWAYS REQUIRED</a:t>
            </a:r>
            <a:r>
              <a:rPr lang="en-US" sz="3100" kern="1200" dirty="0">
                <a:solidFill>
                  <a:schemeClr val="tx1"/>
                </a:solidFill>
                <a:effectLst/>
                <a:latin typeface="Arial" panose="020B0604020202020204" pitchFamily="34" charset="0"/>
                <a:cs typeface="Arial" panose="020B0604020202020204" pitchFamily="34" charset="0"/>
              </a:rPr>
              <a:t>. If there were no rentals for the month, a “No Rental Activity Certification” form and zero TOT form must be submitted through the online portal.</a:t>
            </a:r>
            <a:br>
              <a:rPr lang="en-US" sz="3400" kern="1200" dirty="0">
                <a:solidFill>
                  <a:schemeClr val="tx1"/>
                </a:solidFill>
                <a:effectLst/>
                <a:latin typeface="+mj-lt"/>
                <a:ea typeface="+mj-ea"/>
                <a:cs typeface="+mj-cs"/>
              </a:rPr>
            </a:br>
            <a:endParaRPr lang="en-US" sz="3400" kern="1200" dirty="0">
              <a:solidFill>
                <a:schemeClr val="tx1"/>
              </a:solidFill>
              <a:latin typeface="+mj-lt"/>
              <a:ea typeface="+mj-ea"/>
              <a:cs typeface="+mj-cs"/>
            </a:endParaRPr>
          </a:p>
        </p:txBody>
      </p:sp>
      <p:cxnSp>
        <p:nvCxnSpPr>
          <p:cNvPr id="19" name="Straight Connector 1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CD71ADA4-A1E6-32C6-FF79-A312FD484197}"/>
              </a:ext>
            </a:extLst>
          </p:cNvPr>
          <p:cNvSpPr txBox="1">
            <a:spLocks/>
          </p:cNvSpPr>
          <p:nvPr/>
        </p:nvSpPr>
        <p:spPr>
          <a:xfrm>
            <a:off x="4657457" y="1120519"/>
            <a:ext cx="2996726" cy="125358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latin typeface="Arial" panose="020B0604020202020204" pitchFamily="34" charset="0"/>
                <a:cs typeface="Arial" panose="020B0604020202020204" pitchFamily="34" charset="0"/>
              </a:rPr>
              <a:t>FALSE:</a:t>
            </a:r>
            <a:endParaRPr lang="en-US" sz="5400" b="1" dirty="0"/>
          </a:p>
        </p:txBody>
      </p:sp>
    </p:spTree>
    <p:extLst>
      <p:ext uri="{BB962C8B-B14F-4D97-AF65-F5344CB8AC3E}">
        <p14:creationId xmlns:p14="http://schemas.microsoft.com/office/powerpoint/2010/main" val="2859083164"/>
      </p:ext>
    </p:extLst>
  </p:cSld>
  <p:clrMapOvr>
    <a:masterClrMapping/>
  </p:clrMapOvr>
  <mc:AlternateContent xmlns:mc="http://schemas.openxmlformats.org/markup-compatibility/2006" xmlns:p14="http://schemas.microsoft.com/office/powerpoint/2010/main">
    <mc:Choice Requires="p14">
      <p:transition spd="slow" p14:dur="2000" advTm="10329"/>
    </mc:Choice>
    <mc:Fallback xmlns="">
      <p:transition spd="slow" advTm="103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CF959F-575F-CE53-926A-E8205E3BB322}"/>
              </a:ext>
            </a:extLst>
          </p:cNvPr>
          <p:cNvSpPr>
            <a:spLocks noGrp="1"/>
          </p:cNvSpPr>
          <p:nvPr>
            <p:ph type="title"/>
          </p:nvPr>
        </p:nvSpPr>
        <p:spPr>
          <a:xfrm>
            <a:off x="1167638" y="1147157"/>
            <a:ext cx="6296966" cy="4240755"/>
          </a:xfrm>
        </p:spPr>
        <p:txBody>
          <a:bodyPr vert="horz" lIns="91440" tIns="45720" rIns="91440" bIns="45720" rtlCol="0" anchor="ctr">
            <a:normAutofit/>
          </a:bodyPr>
          <a:lstStyle/>
          <a:p>
            <a:r>
              <a:rPr lang="en-US" sz="4000" kern="1200" dirty="0">
                <a:effectLst/>
                <a:latin typeface="Arial" panose="020B0604020202020204" pitchFamily="34" charset="0"/>
                <a:cs typeface="Arial" panose="020B0604020202020204" pitchFamily="34" charset="0"/>
              </a:rPr>
              <a:t>Cleaning fees should be included in the rental income reported on your monthly TOT form.</a:t>
            </a:r>
            <a:br>
              <a:rPr lang="en-US" kern="1200" dirty="0">
                <a:effectLst/>
                <a:latin typeface="Arial" panose="020B0604020202020204" pitchFamily="34" charset="0"/>
                <a:cs typeface="Arial" panose="020B0604020202020204" pitchFamily="34" charset="0"/>
              </a:rPr>
            </a:br>
            <a:br>
              <a:rPr lang="en-US" kern="1200" dirty="0">
                <a:effectLst/>
                <a:latin typeface="Arial" panose="020B0604020202020204" pitchFamily="34" charset="0"/>
                <a:cs typeface="Arial" panose="020B0604020202020204" pitchFamily="34" charset="0"/>
              </a:rPr>
            </a:br>
            <a:endParaRPr lang="en-US" kern="1200" dirty="0">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Mop and bucket">
            <a:extLst>
              <a:ext uri="{FF2B5EF4-FFF2-40B4-BE49-F238E27FC236}">
                <a16:creationId xmlns:a16="http://schemas.microsoft.com/office/drawing/2014/main" id="{B5523111-BEB0-BC1D-8873-5238BA7FFC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4605" y="1246153"/>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
        <p:nvSpPr>
          <p:cNvPr id="5" name="Title 1">
            <a:extLst>
              <a:ext uri="{FF2B5EF4-FFF2-40B4-BE49-F238E27FC236}">
                <a16:creationId xmlns:a16="http://schemas.microsoft.com/office/drawing/2014/main" id="{2A7C25CF-0DDB-7891-9C07-564BBC318B61}"/>
              </a:ext>
            </a:extLst>
          </p:cNvPr>
          <p:cNvSpPr txBox="1">
            <a:spLocks/>
          </p:cNvSpPr>
          <p:nvPr/>
        </p:nvSpPr>
        <p:spPr>
          <a:xfrm>
            <a:off x="2085021" y="4088002"/>
            <a:ext cx="4462200" cy="25998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Arial" panose="020B0604020202020204" pitchFamily="34" charset="0"/>
                <a:cs typeface="Arial" panose="020B0604020202020204" pitchFamily="34" charset="0"/>
              </a:rPr>
              <a:t>True or False?</a:t>
            </a:r>
            <a:br>
              <a:rPr lang="en-US" sz="4000"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79047"/>
      </p:ext>
    </p:extLst>
  </p:cSld>
  <p:clrMapOvr>
    <a:masterClrMapping/>
  </p:clrMapOvr>
  <mc:AlternateContent xmlns:mc="http://schemas.openxmlformats.org/markup-compatibility/2006" xmlns:p14="http://schemas.microsoft.com/office/powerpoint/2010/main">
    <mc:Choice Requires="p14">
      <p:transition spd="slow" p14:dur="2000" advTm="10806"/>
    </mc:Choice>
    <mc:Fallback xmlns="">
      <p:transition spd="slow" advTm="108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159B31F-B12B-1FF8-31D3-FCB5A97CD49A}"/>
              </a:ext>
            </a:extLst>
          </p:cNvPr>
          <p:cNvSpPr>
            <a:spLocks noGrp="1"/>
          </p:cNvSpPr>
          <p:nvPr>
            <p:ph type="title"/>
          </p:nvPr>
        </p:nvSpPr>
        <p:spPr>
          <a:xfrm>
            <a:off x="3315031" y="2583147"/>
            <a:ext cx="5561938" cy="2513516"/>
          </a:xfrm>
        </p:spPr>
        <p:txBody>
          <a:bodyPr vert="horz" lIns="91440" tIns="45720" rIns="91440" bIns="45720" rtlCol="0" anchor="b">
            <a:noAutofit/>
          </a:bodyPr>
          <a:lstStyle/>
          <a:p>
            <a:pPr algn="ctr"/>
            <a:r>
              <a:rPr lang="en-US" sz="4000" b="1" kern="100" dirty="0">
                <a:effectLst/>
                <a:latin typeface="Arial" panose="020B0604020202020204" pitchFamily="34" charset="0"/>
                <a:ea typeface="Calibri" panose="020F0502020204030204" pitchFamily="34" charset="0"/>
                <a:cs typeface="Times New Roman" panose="02020603050405020304" pitchFamily="18" charset="0"/>
              </a:rPr>
              <a:t>TRUE:</a:t>
            </a:r>
            <a:r>
              <a:rPr lang="en-US" sz="4000" kern="100" dirty="0">
                <a:effectLst/>
                <a:latin typeface="Arial" panose="020B0604020202020204" pitchFamily="34" charset="0"/>
                <a:ea typeface="Calibri" panose="020F0502020204030204" pitchFamily="34" charset="0"/>
                <a:cs typeface="Times New Roman" panose="02020603050405020304" pitchFamily="18" charset="0"/>
              </a:rPr>
              <a:t> </a:t>
            </a:r>
            <a:br>
              <a:rPr lang="en-US" sz="4000" kern="100" dirty="0">
                <a:effectLst/>
                <a:latin typeface="Arial" panose="020B0604020202020204" pitchFamily="34" charset="0"/>
                <a:ea typeface="Calibri" panose="020F0502020204030204" pitchFamily="34" charset="0"/>
                <a:cs typeface="Times New Roman" panose="02020603050405020304" pitchFamily="18" charset="0"/>
              </a:rPr>
            </a:br>
            <a:br>
              <a:rPr lang="en-US" sz="2800" kern="100" dirty="0">
                <a:effectLst/>
                <a:latin typeface="Arial" panose="020B0604020202020204" pitchFamily="34" charset="0"/>
                <a:ea typeface="Calibri" panose="020F0502020204030204" pitchFamily="34" charset="0"/>
                <a:cs typeface="Times New Roman" panose="02020603050405020304" pitchFamily="18" charset="0"/>
              </a:rPr>
            </a:br>
            <a:r>
              <a:rPr lang="en-US" sz="2800" kern="100" dirty="0">
                <a:effectLst/>
                <a:latin typeface="Arial" panose="020B0604020202020204" pitchFamily="34" charset="0"/>
                <a:ea typeface="Calibri" panose="020F0502020204030204" pitchFamily="34" charset="0"/>
                <a:cs typeface="Times New Roman" panose="02020603050405020304" pitchFamily="18" charset="0"/>
              </a:rPr>
              <a:t>Yes. </a:t>
            </a:r>
            <a:r>
              <a:rPr lang="en-US" sz="2800" b="1" kern="100" dirty="0">
                <a:effectLst/>
                <a:latin typeface="Arial" panose="020B0604020202020204" pitchFamily="34" charset="0"/>
                <a:ea typeface="Calibri" panose="020F0502020204030204" pitchFamily="34" charset="0"/>
                <a:cs typeface="Times New Roman" panose="02020603050405020304" pitchFamily="18" charset="0"/>
              </a:rPr>
              <a:t>All fees collected from the renter are considered rental income</a:t>
            </a:r>
            <a:r>
              <a:rPr lang="en-US" sz="2800" kern="100" dirty="0">
                <a:effectLst/>
                <a:latin typeface="Arial" panose="020B0604020202020204" pitchFamily="34" charset="0"/>
                <a:ea typeface="Calibri" panose="020F0502020204030204" pitchFamily="34" charset="0"/>
                <a:cs typeface="Times New Roman" panose="02020603050405020304" pitchFamily="18" charset="0"/>
              </a:rPr>
              <a:t> from the transient stay and therefore are subject to TOT assessments; this includes cleaning fees, spa and pool heating fees, pet fees, etc.</a:t>
            </a:r>
            <a:endParaRPr lang="en-US" sz="8000" kern="1200" dirty="0">
              <a:solidFill>
                <a:schemeClr val="tx1"/>
              </a:solidFill>
              <a:latin typeface="+mj-lt"/>
              <a:ea typeface="+mj-ea"/>
              <a:cs typeface="+mj-cs"/>
            </a:endParaRP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5754977"/>
      </p:ext>
    </p:extLst>
  </p:cSld>
  <p:clrMapOvr>
    <a:masterClrMapping/>
  </p:clrMapOvr>
  <mc:AlternateContent xmlns:mc="http://schemas.openxmlformats.org/markup-compatibility/2006" xmlns:p14="http://schemas.microsoft.com/office/powerpoint/2010/main">
    <mc:Choice Requires="p14">
      <p:transition spd="slow" p14:dur="2000" advTm="15573"/>
    </mc:Choice>
    <mc:Fallback xmlns="">
      <p:transition spd="slow" advTm="1557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6579B6-10D1-DD83-6610-3DC8BD7AB2C5}"/>
              </a:ext>
            </a:extLst>
          </p:cNvPr>
          <p:cNvSpPr>
            <a:spLocks noGrp="1"/>
          </p:cNvSpPr>
          <p:nvPr>
            <p:ph type="title"/>
          </p:nvPr>
        </p:nvSpPr>
        <p:spPr>
          <a:xfrm>
            <a:off x="5246292" y="401653"/>
            <a:ext cx="5299218" cy="4702452"/>
          </a:xfrm>
        </p:spPr>
        <p:txBody>
          <a:bodyPr>
            <a:normAutofit/>
          </a:bodyPr>
          <a:lstStyle/>
          <a:p>
            <a:r>
              <a:rPr lang="en-US" sz="3600" kern="100" dirty="0">
                <a:effectLst/>
                <a:latin typeface="Arial" panose="020B0604020202020204" pitchFamily="34" charset="0"/>
                <a:ea typeface="Calibri" panose="020F0502020204030204" pitchFamily="34" charset="0"/>
                <a:cs typeface="Times New Roman" panose="02020603050405020304" pitchFamily="18" charset="0"/>
              </a:rPr>
              <a:t>The Local Contact I have listed on my permit must be available 24/7.</a:t>
            </a:r>
            <a:endParaRPr lang="en-US"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itle 1">
            <a:extLst>
              <a:ext uri="{FF2B5EF4-FFF2-40B4-BE49-F238E27FC236}">
                <a16:creationId xmlns:a16="http://schemas.microsoft.com/office/drawing/2014/main" id="{1082907F-D853-D3DC-FC7C-F7541EFC7807}"/>
              </a:ext>
            </a:extLst>
          </p:cNvPr>
          <p:cNvSpPr txBox="1">
            <a:spLocks/>
          </p:cNvSpPr>
          <p:nvPr/>
        </p:nvSpPr>
        <p:spPr>
          <a:xfrm>
            <a:off x="6255658" y="3311064"/>
            <a:ext cx="3538143" cy="21946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kern="100" dirty="0">
                <a:latin typeface="Arial" panose="020B0604020202020204" pitchFamily="34" charset="0"/>
                <a:ea typeface="Calibri" panose="020F0502020204030204" pitchFamily="34" charset="0"/>
                <a:cs typeface="Times New Roman" panose="02020603050405020304" pitchFamily="18" charset="0"/>
              </a:rPr>
              <a:t>True or False?</a:t>
            </a:r>
            <a:endParaRPr lang="en-US" sz="3700" dirty="0">
              <a:solidFill>
                <a:srgbClr val="FFFFFF"/>
              </a:solidFill>
            </a:endParaRPr>
          </a:p>
        </p:txBody>
      </p:sp>
      <p:pic>
        <p:nvPicPr>
          <p:cNvPr id="6" name="Graphic 5" descr="Receiver">
            <a:extLst>
              <a:ext uri="{FF2B5EF4-FFF2-40B4-BE49-F238E27FC236}">
                <a16:creationId xmlns:a16="http://schemas.microsoft.com/office/drawing/2014/main" id="{7022F6F1-291D-751B-980B-76BE1E347C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973" y="1159934"/>
            <a:ext cx="4065210" cy="4065210"/>
          </a:xfrm>
          <a:custGeom>
            <a:avLst/>
            <a:gdLst/>
            <a:ahLst/>
            <a:cxnLst/>
            <a:rect l="l" t="t" r="r" b="b"/>
            <a:pathLst>
              <a:path w="5227983" h="3454842">
                <a:moveTo>
                  <a:pt x="102712" y="0"/>
                </a:moveTo>
                <a:lnTo>
                  <a:pt x="5125271" y="0"/>
                </a:lnTo>
                <a:cubicBezTo>
                  <a:pt x="5181997" y="0"/>
                  <a:pt x="5227983" y="45986"/>
                  <a:pt x="5227983" y="102712"/>
                </a:cubicBezTo>
                <a:lnTo>
                  <a:pt x="5227983" y="3352130"/>
                </a:lnTo>
                <a:cubicBezTo>
                  <a:pt x="5227983" y="3408856"/>
                  <a:pt x="5181997" y="3454842"/>
                  <a:pt x="5125271" y="3454842"/>
                </a:cubicBezTo>
                <a:lnTo>
                  <a:pt x="102712" y="3454842"/>
                </a:lnTo>
                <a:cubicBezTo>
                  <a:pt x="45986" y="3454842"/>
                  <a:pt x="0" y="3408856"/>
                  <a:pt x="0" y="3352130"/>
                </a:cubicBezTo>
                <a:lnTo>
                  <a:pt x="0" y="102712"/>
                </a:lnTo>
                <a:cubicBezTo>
                  <a:pt x="0" y="45986"/>
                  <a:pt x="45986" y="0"/>
                  <a:pt x="102712" y="0"/>
                </a:cubicBezTo>
                <a:close/>
              </a:path>
            </a:pathLst>
          </a:custGeom>
        </p:spPr>
      </p:pic>
    </p:spTree>
    <p:extLst>
      <p:ext uri="{BB962C8B-B14F-4D97-AF65-F5344CB8AC3E}">
        <p14:creationId xmlns:p14="http://schemas.microsoft.com/office/powerpoint/2010/main" val="1460108144"/>
      </p:ext>
    </p:extLst>
  </p:cSld>
  <p:clrMapOvr>
    <a:masterClrMapping/>
  </p:clrMapOvr>
  <mc:AlternateContent xmlns:mc="http://schemas.openxmlformats.org/markup-compatibility/2006" xmlns:p14="http://schemas.microsoft.com/office/powerpoint/2010/main">
    <mc:Choice Requires="p14">
      <p:transition spd="slow" p14:dur="2000" advTm="10285"/>
    </mc:Choice>
    <mc:Fallback xmlns="">
      <p:transition spd="slow" advTm="1028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Triangle 4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3E22A9-4D19-E95B-E278-D22D208897F5}"/>
              </a:ext>
            </a:extLst>
          </p:cNvPr>
          <p:cNvSpPr>
            <a:spLocks noGrp="1"/>
          </p:cNvSpPr>
          <p:nvPr>
            <p:ph type="title"/>
          </p:nvPr>
        </p:nvSpPr>
        <p:spPr>
          <a:xfrm>
            <a:off x="923876" y="2097636"/>
            <a:ext cx="9231410" cy="3542045"/>
          </a:xfrm>
        </p:spPr>
        <p:txBody>
          <a:bodyPr vert="horz" lIns="91440" tIns="45720" rIns="91440" bIns="45720" rtlCol="0" anchor="b">
            <a:normAutofit fontScale="90000"/>
          </a:bodyPr>
          <a:lstStyle/>
          <a:p>
            <a:pPr marL="342900" marR="0">
              <a:lnSpc>
                <a:spcPct val="107000"/>
              </a:lnSpc>
              <a:spcBef>
                <a:spcPts val="0"/>
              </a:spcBef>
              <a:spcAft>
                <a:spcPts val="0"/>
              </a:spcAft>
            </a:pPr>
            <a:r>
              <a:rPr lang="en-US" sz="4900" b="1"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TRUE:</a:t>
            </a:r>
            <a:r>
              <a:rPr lang="en-US" sz="49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 </a:t>
            </a:r>
            <a:br>
              <a:rPr lang="en-US" sz="49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br>
            <a:br>
              <a:rPr lang="en-US" sz="27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br>
            <a:r>
              <a:rPr lang="en-US" sz="31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All STVR properties are required to have a Local Contact available to respond 24/7 if there are any issues with the STVR property. </a:t>
            </a:r>
            <a:br>
              <a:rPr lang="en-US" sz="31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br>
            <a:r>
              <a:rPr lang="en-US" sz="31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 </a:t>
            </a:r>
            <a:br>
              <a:rPr lang="en-US" sz="31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br>
            <a:r>
              <a:rPr lang="en-US" sz="3100"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If the Local Contact fails to respond within 30-minutes of receiving a call, it may result in the issuance of a citation for non-response. </a:t>
            </a:r>
            <a:r>
              <a:rPr lang="en-US" sz="3100" b="1" kern="100" dirty="0">
                <a:solidFill>
                  <a:schemeClr val="bg1">
                    <a:lumMod val="95000"/>
                  </a:schemeClr>
                </a:solidFill>
                <a:effectLst/>
                <a:latin typeface="Arial" panose="020B0604020202020204" pitchFamily="34" charset="0"/>
                <a:ea typeface="Calibri" panose="020F0502020204030204" pitchFamily="34" charset="0"/>
                <a:cs typeface="Arial" panose="020B0604020202020204" pitchFamily="34" charset="0"/>
              </a:rPr>
              <a:t>Be sure to keep your Local Contact information up to date at all times.</a:t>
            </a:r>
            <a:endParaRPr lang="en-US" sz="11500" b="1" kern="1200" dirty="0">
              <a:solidFill>
                <a:schemeClr val="bg1">
                  <a:lumMod val="95000"/>
                </a:schemeClr>
              </a:solidFill>
              <a:latin typeface="+mj-lt"/>
              <a:ea typeface="+mj-ea"/>
              <a:cs typeface="+mj-cs"/>
            </a:endParaRPr>
          </a:p>
        </p:txBody>
      </p:sp>
    </p:spTree>
    <p:extLst>
      <p:ext uri="{BB962C8B-B14F-4D97-AF65-F5344CB8AC3E}">
        <p14:creationId xmlns:p14="http://schemas.microsoft.com/office/powerpoint/2010/main" val="3647602901"/>
      </p:ext>
    </p:extLst>
  </p:cSld>
  <p:clrMapOvr>
    <a:masterClrMapping/>
  </p:clrMapOvr>
  <mc:AlternateContent xmlns:mc="http://schemas.openxmlformats.org/markup-compatibility/2006" xmlns:p14="http://schemas.microsoft.com/office/powerpoint/2010/main">
    <mc:Choice Requires="p14">
      <p:transition spd="slow" p14:dur="2000" advTm="17776"/>
    </mc:Choice>
    <mc:Fallback xmlns="">
      <p:transition spd="slow" advTm="1777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2120</TotalTime>
  <Words>875</Words>
  <Application>Microsoft Office PowerPoint</Application>
  <PresentationFormat>Widescreen</PresentationFormat>
  <Paragraphs>38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Test Your STVR Knowledge!  True or False?</vt:lpstr>
      <vt:lpstr>If I call the STVR Hotline and make a complaint, I might receive a fine.  </vt:lpstr>
      <vt:lpstr>STVR violations should be reported to the 24/7 Hotline and complaints can be made anonymously.  </vt:lpstr>
      <vt:lpstr>I did not rent my property during the month, there is no need to submit a TOT form for that month.  True or False?  </vt:lpstr>
      <vt:lpstr>A monthly TOT form is ALWAYS REQUIRED. If there were no rentals for the month, a “No Rental Activity Certification” form and zero TOT form must be submitted through the online portal. </vt:lpstr>
      <vt:lpstr>Cleaning fees should be included in the rental income reported on your monthly TOT form.  </vt:lpstr>
      <vt:lpstr>TRUE:   Yes. All fees collected from the renter are considered rental income from the transient stay and therefore are subject to TOT assessments; this includes cleaning fees, spa and pool heating fees, pet fees, etc.</vt:lpstr>
      <vt:lpstr>The Local Contact I have listed on my permit must be available 24/7.</vt:lpstr>
      <vt:lpstr>TRUE:   All STVR properties are required to have a Local Contact available to respond 24/7 if there are any issues with the STVR property.    If the Local Contact fails to respond within 30-minutes of receiving a call, it may result in the issuance of a citation for non-response. Be sure to keep your Local Contact information up to date at all times.</vt:lpstr>
      <vt:lpstr>I can rent a room in my home for the weekend without an STVR permit. I’ll be there the whole time, so there is no need to get a permit from the City.  True or False? </vt:lpstr>
      <vt:lpstr>PowerPoint Presentation</vt:lpstr>
      <vt:lpstr>My guests can be in the backyard playing music after 10:00 pm as long as it isn’t too loud.  True or False? </vt:lpstr>
      <vt:lpstr>FALSE:   STVR properties should have no amplified noise between the hours of 10:00 pm and 7:00 am.  Noise violation citations start at $1,000. Normal noise such as talking is allowed but cannot exceed 50 decibels.  </vt:lpstr>
      <vt:lpstr>The 24/7 STVR Hotline only has someone answering during business hours.  True or False? </vt:lpstr>
      <vt:lpstr>The STVR Hotline is available 24 hours a day, 7 days a week at (760) 777 – 7157.  Depending on the day and time of the call to the Hotline, a City Code Compliance Officer or a Hotline Representative is generally available to answer the call.</vt:lpstr>
      <vt:lpstr>My STVR permit and business license need to be posted in the STVR unit at all times.  True or False?</vt:lpstr>
      <vt:lpstr>Both documents should be posted in a conspicuous place within the STVR unit at all times.  Be sure to update them annually after receiving your approved STVR permit and business license renewals.</vt:lpstr>
      <vt:lpstr>The fines are too low to make a difference for people NOT following the rules.  True or False? </vt:lpstr>
      <vt:lpstr>General STVR violations for occupancy, noise, trash, etc. range from $1,000 - $3,000 per violation and per occurrence.  Operating without an STVR permit is $3,000 for the first violation and  $5,000 for every violation after.</vt:lpstr>
      <vt:lpstr>My guests are allowed to park on public streets while staying at my property.  True or False? </vt:lpstr>
      <vt:lpstr>TRUE:  STVR guests are allowed to park on a public street, however they are encouraged to utilize all available on-site parking such as carports, garages, and driveways before parking on public streets.    The City does not enforce parking on private streets within HOA communities.  Properties within HOA’s should inquire about additional private street parking restrictions within the HOA development. </vt:lpstr>
      <vt:lpstr>The ban on the issuance of new STVR permits is temporary.  True or False?</vt:lpstr>
      <vt:lpstr>PowerPoint Presentation</vt:lpstr>
      <vt:lpstr>There is a weekly Active and Suspended STVR properties list.  True or False?</vt:lpstr>
      <vt:lpstr> The Active and Suspended STVR properties list is posted on the City’s website and updated every Friday.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or False?</dc:title>
  <dc:creator>Lori Lorett</dc:creator>
  <cp:lastModifiedBy>Lori Lorett</cp:lastModifiedBy>
  <cp:revision>7</cp:revision>
  <dcterms:created xsi:type="dcterms:W3CDTF">2023-10-16T19:27:42Z</dcterms:created>
  <dcterms:modified xsi:type="dcterms:W3CDTF">2023-10-19T22:57:15Z</dcterms:modified>
</cp:coreProperties>
</file>